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7" r:id="rId4"/>
    <p:sldId id="268" r:id="rId5"/>
    <p:sldId id="277" r:id="rId6"/>
    <p:sldId id="269" r:id="rId7"/>
    <p:sldId id="278" r:id="rId8"/>
    <p:sldId id="273" r:id="rId9"/>
    <p:sldId id="274" r:id="rId10"/>
    <p:sldId id="275" r:id="rId11"/>
    <p:sldId id="276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2D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howGuides="1">
      <p:cViewPr varScale="1">
        <p:scale>
          <a:sx n="79" d="100"/>
          <a:sy n="79" d="100"/>
        </p:scale>
        <p:origin x="162" y="78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5" name="Straight Connector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C6F8EA-316C-41DE-B9A4-EDCC3A85ED9A}" type="datetimeFigureOut">
              <a:rPr lang="en-US"/>
              <a:pPr/>
              <a:t>1/19/2017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1/19/2017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1" name="Straight Connector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1/19/2017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1/19/2017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4" name="Rectangle 23"/>
          <p:cNvSpPr/>
          <p:nvPr/>
        </p:nvSpPr>
        <p:spPr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22" name="Straight Connector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23" name="Straight Connector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8" name="Rectangle 27"/>
          <p:cNvSpPr/>
          <p:nvPr/>
        </p:nvSpPr>
        <p:spPr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1" name="Straight Connector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3" name="Straight Connector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C6F8EA-316C-41DE-B9A4-EDCC3A85ED9A}" type="datetimeFigureOut">
              <a:rPr lang="en-US"/>
              <a:pPr/>
              <a:t>1/19/2017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1/19/2017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1/19/2017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1/19/2017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7" name="Straight Connector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1/19/2017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1/19/2017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1/19/2017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6" name="Straight Connector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C2C6F8EA-316C-41DE-B9A4-EDCC3A85ED9A}" type="datetimeFigureOut">
              <a:rPr lang="en-US"/>
              <a:pPr/>
              <a:t>1/19/2017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Inequalities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6 Section 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12" y="152400"/>
            <a:ext cx="51054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736600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7030A0"/>
                </a:solidFill>
              </a:rPr>
              <a:t>Math Mind Growth Continued</a:t>
            </a:r>
            <a:endParaRPr lang="en-US" b="1" u="sng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212" y="193041"/>
            <a:ext cx="1787229" cy="11170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18612" y="2133600"/>
            <a:ext cx="216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7030A0"/>
                </a:solidFill>
              </a:rPr>
              <a:t>ONLY #27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792" t="38333" r="11459" b="11666"/>
          <a:stretch/>
        </p:blipFill>
        <p:spPr>
          <a:xfrm>
            <a:off x="333692" y="1447800"/>
            <a:ext cx="888492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3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u="sng" dirty="0" smtClean="0"/>
              <a:t>Objectives</a:t>
            </a:r>
            <a:endParaRPr lang="en-US" sz="7200" b="1" u="sng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Solve linear inequalities by using multiplication.</a:t>
            </a:r>
          </a:p>
          <a:p>
            <a:r>
              <a:rPr lang="en-US" sz="5400" dirty="0" smtClean="0"/>
              <a:t>Solve linear inequalities by using division.</a:t>
            </a:r>
          </a:p>
        </p:txBody>
      </p:sp>
    </p:spTree>
    <p:extLst>
      <p:ext uri="{BB962C8B-B14F-4D97-AF65-F5344CB8AC3E}">
        <p14:creationId xmlns:p14="http://schemas.microsoft.com/office/powerpoint/2010/main" val="172042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812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u="sng" dirty="0" smtClean="0"/>
              <a:t>Noticing</a:t>
            </a:r>
            <a:endParaRPr lang="en-US" sz="5400" b="1" u="sng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4575087"/>
              </p:ext>
            </p:extLst>
          </p:nvPr>
        </p:nvGraphicFramePr>
        <p:xfrm>
          <a:off x="1601617" y="1080986"/>
          <a:ext cx="9902995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6661"/>
                <a:gridCol w="48963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b="1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8 &gt; 5</a:t>
                      </a:r>
                    </a:p>
                    <a:p>
                      <a:pPr algn="ctr"/>
                      <a:r>
                        <a:rPr lang="en-US" sz="3200" b="1" baseline="0" dirty="0" smtClean="0">
                          <a:latin typeface="+mj-lt"/>
                        </a:rPr>
                        <a:t>Multiply each side by 2.</a:t>
                      </a:r>
                    </a:p>
                    <a:p>
                      <a:pPr algn="ctr"/>
                      <a:endParaRPr lang="en-US" sz="5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5 &gt;</a:t>
                      </a:r>
                      <a:r>
                        <a:rPr lang="en-US" sz="54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Multiply each side by -2.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5400" b="1" dirty="0">
                        <a:solidFill>
                          <a:srgbClr val="FFFF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b="1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6 &lt;</a:t>
                      </a:r>
                      <a:r>
                        <a:rPr lang="en-US" sz="54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 15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Divide each side by 3.</a:t>
                      </a:r>
                    </a:p>
                    <a:p>
                      <a:pPr algn="ctr"/>
                      <a:endParaRPr lang="en-US" sz="5400" b="1" dirty="0" smtClean="0">
                        <a:latin typeface="+mj-lt"/>
                      </a:endParaRPr>
                    </a:p>
                    <a:p>
                      <a:pPr algn="ctr"/>
                      <a:endParaRPr lang="en-US" sz="5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baseline="0" dirty="0" smtClean="0">
                          <a:solidFill>
                            <a:srgbClr val="7030A0"/>
                          </a:solidFill>
                          <a:latin typeface="+mj-lt"/>
                        </a:rPr>
                        <a:t>6 &lt; 15</a:t>
                      </a:r>
                    </a:p>
                    <a:p>
                      <a:pPr algn="ctr"/>
                      <a:r>
                        <a:rPr lang="en-US" sz="3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Divide each side by -3.</a:t>
                      </a:r>
                      <a:endParaRPr lang="en-US" sz="32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12" y="134132"/>
            <a:ext cx="904875" cy="90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8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I want to remember …. </a:t>
            </a:r>
            <a:endParaRPr lang="en-US" sz="54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If each side of a true inequality is multiplied or divided by the </a:t>
            </a:r>
            <a:r>
              <a:rPr lang="en-US" sz="4000" b="1" dirty="0" smtClean="0">
                <a:solidFill>
                  <a:srgbClr val="FF0000"/>
                </a:solidFill>
              </a:rPr>
              <a:t>same negative number</a:t>
            </a:r>
            <a:r>
              <a:rPr lang="en-US" sz="4000" dirty="0" smtClean="0"/>
              <a:t>, the direction of the </a:t>
            </a:r>
            <a:r>
              <a:rPr lang="en-US" sz="4000" b="1" dirty="0" smtClean="0">
                <a:solidFill>
                  <a:srgbClr val="00B050"/>
                </a:solidFill>
              </a:rPr>
              <a:t>inequality symbol must be reversed </a:t>
            </a:r>
            <a:r>
              <a:rPr lang="en-US" sz="4000" dirty="0" smtClean="0"/>
              <a:t>(flip-flop) so that the resulting inequality is also true.</a:t>
            </a:r>
            <a:endParaRPr lang="en-US" sz="40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088" y="1387157"/>
            <a:ext cx="9782801" cy="521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812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/>
              <a:t>Solve</a:t>
            </a:r>
            <a:endParaRPr lang="en-US" sz="6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17983800"/>
                  </p:ext>
                </p:extLst>
              </p:nvPr>
            </p:nvGraphicFramePr>
            <p:xfrm>
              <a:off x="1594061" y="1143000"/>
              <a:ext cx="9782176" cy="56388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891088"/>
                    <a:gridCol w="4891088"/>
                  </a:tblGrid>
                  <a:tr h="2667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u="none" dirty="0" smtClean="0">
                              <a:solidFill>
                                <a:schemeClr val="lt1"/>
                              </a:solidFill>
                            </a:rPr>
                            <a:t>25f</a:t>
                          </a:r>
                          <a:r>
                            <a:rPr lang="en-US" sz="2800" u="none" baseline="0" dirty="0" smtClean="0">
                              <a:solidFill>
                                <a:schemeClr val="lt1"/>
                              </a:solidFill>
                            </a:rPr>
                            <a:t> </a:t>
                          </a:r>
                          <a:r>
                            <a:rPr lang="en-US" sz="2800" u="none" baseline="0" dirty="0" smtClean="0">
                              <a:solidFill>
                                <a:schemeClr val="lt1"/>
                              </a:solidFill>
                              <a:latin typeface="Calibri" panose="020F0502020204030204" pitchFamily="34" charset="0"/>
                            </a:rPr>
                            <a:t>≥ 9</a:t>
                          </a:r>
                          <a:endParaRPr lang="en-US" sz="2800" u="none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u="none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u="none" dirty="0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num>
                                <m:den>
                                  <m:r>
                                    <a:rPr lang="en-US" sz="2800" b="1" i="1" u="none" dirty="0" smtClean="0"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u="none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800" u="none" dirty="0" smtClean="0">
                              <a:solidFill>
                                <a:schemeClr val="bg1"/>
                              </a:solidFill>
                            </a:rPr>
                            <a:t>&lt; -12</a:t>
                          </a:r>
                          <a:endParaRPr lang="en-US" sz="2800" u="non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2971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u="none" dirty="0" smtClean="0">
                              <a:solidFill>
                                <a:srgbClr val="7030A0"/>
                              </a:solidFill>
                            </a:rPr>
                            <a:t>-15g &gt; 75</a:t>
                          </a:r>
                          <a:endParaRPr lang="en-US" sz="2800" u="none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u="none" dirty="0" smtClean="0">
                              <a:solidFill>
                                <a:srgbClr val="7030A0"/>
                              </a:solidFill>
                            </a:rPr>
                            <a:t>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u="none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u="none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2800" b="1" i="1" u="none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2800" b="1" i="0" u="none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  <m:r>
                                <a:rPr lang="en-US" sz="2800" b="1" i="0" u="none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1" i="1" u="none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≤−</m:t>
                              </m:r>
                              <m:r>
                                <a:rPr lang="en-US" sz="2800" b="1" i="1" u="none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oMath>
                          </a14:m>
                          <a:endParaRPr lang="en-US" sz="2800" b="1" u="none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17983800"/>
                  </p:ext>
                </p:extLst>
              </p:nvPr>
            </p:nvGraphicFramePr>
            <p:xfrm>
              <a:off x="1594061" y="1143000"/>
              <a:ext cx="9782176" cy="56388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891088"/>
                    <a:gridCol w="4891088"/>
                  </a:tblGrid>
                  <a:tr h="2667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u="none" dirty="0" smtClean="0">
                              <a:solidFill>
                                <a:schemeClr val="lt1"/>
                              </a:solidFill>
                            </a:rPr>
                            <a:t>25f</a:t>
                          </a:r>
                          <a:r>
                            <a:rPr lang="en-US" sz="2800" u="none" baseline="0" dirty="0" smtClean="0">
                              <a:solidFill>
                                <a:schemeClr val="lt1"/>
                              </a:solidFill>
                            </a:rPr>
                            <a:t> </a:t>
                          </a:r>
                          <a:r>
                            <a:rPr lang="en-US" sz="2800" u="none" baseline="0" dirty="0" smtClean="0">
                              <a:solidFill>
                                <a:schemeClr val="lt1"/>
                              </a:solidFill>
                              <a:latin typeface="Calibri" panose="020F0502020204030204" pitchFamily="34" charset="0"/>
                            </a:rPr>
                            <a:t>≥ 9</a:t>
                          </a:r>
                          <a:endParaRPr lang="en-US" sz="2800" u="none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125" t="-2740" r="-498" b="-111872"/>
                          </a:stretch>
                        </a:blipFill>
                      </a:tcPr>
                    </a:tc>
                  </a:tr>
                  <a:tr h="2971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u="none" dirty="0" smtClean="0">
                              <a:solidFill>
                                <a:srgbClr val="7030A0"/>
                              </a:solidFill>
                            </a:rPr>
                            <a:t>-15g &gt; 75</a:t>
                          </a:r>
                          <a:endParaRPr lang="en-US" sz="2800" u="none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125" t="-92213" r="-498" b="-41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7489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812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/>
              <a:t>Solve</a:t>
            </a:r>
            <a:endParaRPr lang="en-US" sz="6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594061" y="1143000"/>
              <a:ext cx="9782176" cy="56388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891088"/>
                    <a:gridCol w="4891088"/>
                  </a:tblGrid>
                  <a:tr h="2667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u="none" dirty="0" smtClean="0">
                              <a:solidFill>
                                <a:schemeClr val="lt1"/>
                              </a:solidFill>
                            </a:rPr>
                            <a:t>25f</a:t>
                          </a:r>
                          <a:r>
                            <a:rPr lang="en-US" sz="2800" u="none" baseline="0" dirty="0" smtClean="0">
                              <a:solidFill>
                                <a:schemeClr val="lt1"/>
                              </a:solidFill>
                            </a:rPr>
                            <a:t> </a:t>
                          </a:r>
                          <a:r>
                            <a:rPr lang="en-US" sz="2800" u="none" baseline="0" dirty="0" smtClean="0">
                              <a:solidFill>
                                <a:schemeClr val="lt1"/>
                              </a:solidFill>
                              <a:latin typeface="Calibri" panose="020F0502020204030204" pitchFamily="34" charset="0"/>
                            </a:rPr>
                            <a:t>≥ 9</a:t>
                          </a:r>
                          <a:endParaRPr lang="en-US" sz="2800" u="none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u="none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u="none" dirty="0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num>
                                <m:den>
                                  <m:r>
                                    <a:rPr lang="en-US" sz="2800" b="1" i="1" u="none" dirty="0" smtClean="0"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u="none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800" u="none" dirty="0" smtClean="0">
                              <a:solidFill>
                                <a:schemeClr val="bg1"/>
                              </a:solidFill>
                            </a:rPr>
                            <a:t>&lt; -12</a:t>
                          </a:r>
                          <a:endParaRPr lang="en-US" sz="2800" u="non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2971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u="none" dirty="0" smtClean="0">
                              <a:solidFill>
                                <a:srgbClr val="7030A0"/>
                              </a:solidFill>
                            </a:rPr>
                            <a:t>-15g &gt; 75</a:t>
                          </a:r>
                          <a:endParaRPr lang="en-US" sz="2800" u="none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u="none" dirty="0" smtClean="0">
                              <a:solidFill>
                                <a:srgbClr val="7030A0"/>
                              </a:solidFill>
                            </a:rPr>
                            <a:t>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u="none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u="none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2800" b="1" i="1" u="none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2800" b="1" i="0" u="none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  <m:r>
                                <a:rPr lang="en-US" sz="2800" b="1" i="0" u="none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1" i="1" u="none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≤−</m:t>
                              </m:r>
                              <m:r>
                                <a:rPr lang="en-US" sz="2800" b="1" i="1" u="none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oMath>
                          </a14:m>
                          <a:endParaRPr lang="en-US" sz="2800" b="1" u="none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594061" y="1143000"/>
              <a:ext cx="9782176" cy="56388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891088"/>
                    <a:gridCol w="4891088"/>
                  </a:tblGrid>
                  <a:tr h="2667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u="none" dirty="0" smtClean="0">
                              <a:solidFill>
                                <a:schemeClr val="lt1"/>
                              </a:solidFill>
                            </a:rPr>
                            <a:t>25f</a:t>
                          </a:r>
                          <a:r>
                            <a:rPr lang="en-US" sz="2800" u="none" baseline="0" dirty="0" smtClean="0">
                              <a:solidFill>
                                <a:schemeClr val="lt1"/>
                              </a:solidFill>
                            </a:rPr>
                            <a:t> </a:t>
                          </a:r>
                          <a:r>
                            <a:rPr lang="en-US" sz="2800" u="none" baseline="0" dirty="0" smtClean="0">
                              <a:solidFill>
                                <a:schemeClr val="lt1"/>
                              </a:solidFill>
                              <a:latin typeface="Calibri" panose="020F0502020204030204" pitchFamily="34" charset="0"/>
                            </a:rPr>
                            <a:t>≥ 9</a:t>
                          </a:r>
                          <a:endParaRPr lang="en-US" sz="2800" u="none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125" t="-2740" r="-498" b="-111872"/>
                          </a:stretch>
                        </a:blipFill>
                      </a:tcPr>
                    </a:tc>
                  </a:tr>
                  <a:tr h="2971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u="none" dirty="0" smtClean="0">
                              <a:solidFill>
                                <a:srgbClr val="7030A0"/>
                              </a:solidFill>
                            </a:rPr>
                            <a:t>-15g &gt; 75</a:t>
                          </a:r>
                          <a:endParaRPr lang="en-US" sz="2800" u="none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125" t="-92213" r="-498" b="-41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0236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u="sng" dirty="0" smtClean="0">
                <a:latin typeface="Eras Bold ITC" panose="020B0907030504020204" pitchFamily="34" charset="0"/>
              </a:rPr>
              <a:t>Inequalities</a:t>
            </a:r>
            <a:endParaRPr lang="en-US" sz="4800" u="sng" dirty="0">
              <a:latin typeface="Eras Bold ITC" panose="020B0907030504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48932"/>
              </p:ext>
            </p:extLst>
          </p:nvPr>
        </p:nvGraphicFramePr>
        <p:xfrm>
          <a:off x="1217610" y="1600200"/>
          <a:ext cx="10158416" cy="176784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539604"/>
                <a:gridCol w="2539604"/>
                <a:gridCol w="2539604"/>
                <a:gridCol w="25396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&lt;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&gt;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≤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≥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Less than</a:t>
                      </a:r>
                    </a:p>
                    <a:p>
                      <a:r>
                        <a:rPr lang="en-US" dirty="0" smtClean="0"/>
                        <a:t>Fewer</a:t>
                      </a:r>
                      <a:r>
                        <a:rPr lang="en-US" baseline="0" dirty="0" smtClean="0"/>
                        <a:t> than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Greater than</a:t>
                      </a:r>
                    </a:p>
                    <a:p>
                      <a:r>
                        <a:rPr lang="en-US" dirty="0" smtClean="0"/>
                        <a:t>More than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 most </a:t>
                      </a:r>
                    </a:p>
                    <a:p>
                      <a:r>
                        <a:rPr lang="en-US" dirty="0" smtClean="0"/>
                        <a:t>No more than</a:t>
                      </a:r>
                    </a:p>
                    <a:p>
                      <a:r>
                        <a:rPr lang="en-US" dirty="0" smtClean="0"/>
                        <a:t>Less than or equal 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 least</a:t>
                      </a:r>
                    </a:p>
                    <a:p>
                      <a:r>
                        <a:rPr lang="en-US" dirty="0" smtClean="0"/>
                        <a:t>No less than </a:t>
                      </a:r>
                    </a:p>
                    <a:p>
                      <a:r>
                        <a:rPr lang="en-US" dirty="0" smtClean="0"/>
                        <a:t>Greater than or equal to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4812" y="3733800"/>
            <a:ext cx="9220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7B2D5A"/>
                </a:solidFill>
              </a:rPr>
              <a:t>Write and solve an inequality. </a:t>
            </a:r>
          </a:p>
          <a:p>
            <a:pPr marL="342900" indent="-342900">
              <a:buAutoNum type="arabicParenR"/>
            </a:pPr>
            <a:r>
              <a:rPr lang="en-US" sz="3200" dirty="0" smtClean="0"/>
              <a:t> Half a number is at least 26.</a:t>
            </a:r>
          </a:p>
          <a:p>
            <a:endParaRPr lang="en-US" sz="3200" dirty="0"/>
          </a:p>
          <a:p>
            <a:pPr algn="ctr"/>
            <a:r>
              <a:rPr lang="en-US" dirty="0" smtClean="0"/>
              <a:t>1/2n </a:t>
            </a:r>
            <a:r>
              <a:rPr lang="en-US" dirty="0" smtClean="0">
                <a:latin typeface="Calibri" panose="020F0502020204030204" pitchFamily="34" charset="0"/>
              </a:rPr>
              <a:t>≥ 26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{</a:t>
            </a:r>
            <a:r>
              <a:rPr lang="en-US" dirty="0" err="1" smtClean="0">
                <a:latin typeface="Calibri" panose="020F0502020204030204" pitchFamily="34" charset="0"/>
              </a:rPr>
              <a:t>n│n</a:t>
            </a:r>
            <a:r>
              <a:rPr lang="en-US" dirty="0" smtClean="0">
                <a:latin typeface="Calibri" panose="020F0502020204030204" pitchFamily="34" charset="0"/>
              </a:rPr>
              <a:t> ≥ 52}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037036" y="5105400"/>
            <a:ext cx="2895600" cy="1066800"/>
          </a:xfrm>
          <a:prstGeom prst="roundRect">
            <a:avLst/>
          </a:prstGeom>
          <a:solidFill>
            <a:srgbClr val="7B2D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0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u="sng" dirty="0" smtClean="0">
                <a:latin typeface="Eras Bold ITC" panose="020B0907030504020204" pitchFamily="34" charset="0"/>
              </a:rPr>
              <a:t>Inequalities</a:t>
            </a:r>
            <a:endParaRPr lang="en-US" sz="4800" u="sng" dirty="0">
              <a:latin typeface="Eras Bold ITC" panose="020B0907030504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17610" y="1600200"/>
          <a:ext cx="10158416" cy="176784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539604"/>
                <a:gridCol w="2539604"/>
                <a:gridCol w="2539604"/>
                <a:gridCol w="25396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&lt;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&gt;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≤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≥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Less than</a:t>
                      </a:r>
                    </a:p>
                    <a:p>
                      <a:r>
                        <a:rPr lang="en-US" dirty="0" smtClean="0"/>
                        <a:t>Fewer</a:t>
                      </a:r>
                      <a:r>
                        <a:rPr lang="en-US" baseline="0" dirty="0" smtClean="0"/>
                        <a:t> than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Greater than</a:t>
                      </a:r>
                    </a:p>
                    <a:p>
                      <a:r>
                        <a:rPr lang="en-US" dirty="0" smtClean="0"/>
                        <a:t>More than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 most </a:t>
                      </a:r>
                    </a:p>
                    <a:p>
                      <a:r>
                        <a:rPr lang="en-US" dirty="0" smtClean="0"/>
                        <a:t>No more than</a:t>
                      </a:r>
                    </a:p>
                    <a:p>
                      <a:r>
                        <a:rPr lang="en-US" dirty="0" smtClean="0"/>
                        <a:t>Less than or equal 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 least</a:t>
                      </a:r>
                    </a:p>
                    <a:p>
                      <a:r>
                        <a:rPr lang="en-US" dirty="0" smtClean="0"/>
                        <a:t>No less than </a:t>
                      </a:r>
                    </a:p>
                    <a:p>
                      <a:r>
                        <a:rPr lang="en-US" dirty="0" smtClean="0"/>
                        <a:t>Greater than or equal to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4812" y="3733800"/>
            <a:ext cx="92202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7B2D5A"/>
                </a:solidFill>
              </a:rPr>
              <a:t>Write and solve an inequality. </a:t>
            </a:r>
          </a:p>
          <a:p>
            <a:pPr marL="342900" indent="-342900">
              <a:buAutoNum type="arabicParenR"/>
            </a:pPr>
            <a:r>
              <a:rPr lang="en-US" sz="3200" dirty="0" smtClean="0"/>
              <a:t> The opposite of four times a number is more than 12.</a:t>
            </a:r>
          </a:p>
          <a:p>
            <a:endParaRPr lang="en-US" sz="3200" dirty="0"/>
          </a:p>
          <a:p>
            <a:pPr algn="ctr"/>
            <a:r>
              <a:rPr lang="en-US" sz="3200" dirty="0" smtClean="0"/>
              <a:t>-4n </a:t>
            </a:r>
            <a:r>
              <a:rPr lang="en-US" sz="3200" dirty="0">
                <a:latin typeface="Calibri" panose="020F0502020204030204" pitchFamily="34" charset="0"/>
              </a:rPr>
              <a:t>&gt;</a:t>
            </a:r>
            <a:r>
              <a:rPr lang="en-US" sz="3200" dirty="0" smtClean="0">
                <a:latin typeface="Calibri" panose="020F0502020204030204" pitchFamily="34" charset="0"/>
              </a:rPr>
              <a:t> 12</a:t>
            </a:r>
          </a:p>
          <a:p>
            <a:pPr algn="ctr"/>
            <a:r>
              <a:rPr lang="en-US" sz="3200" dirty="0" smtClean="0">
                <a:latin typeface="Calibri" panose="020F0502020204030204" pitchFamily="34" charset="0"/>
              </a:rPr>
              <a:t>{</a:t>
            </a:r>
            <a:r>
              <a:rPr lang="en-US" sz="3200" dirty="0" err="1">
                <a:latin typeface="Calibri" panose="020F0502020204030204" pitchFamily="34" charset="0"/>
              </a:rPr>
              <a:t>n</a:t>
            </a:r>
            <a:r>
              <a:rPr lang="en-US" sz="3200" dirty="0" err="1" smtClean="0">
                <a:latin typeface="Calibri" panose="020F0502020204030204" pitchFamily="34" charset="0"/>
              </a:rPr>
              <a:t>│n</a:t>
            </a:r>
            <a:r>
              <a:rPr lang="en-US" sz="3200" dirty="0" smtClean="0">
                <a:latin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</a:rPr>
              <a:t>&lt;</a:t>
            </a:r>
            <a:r>
              <a:rPr lang="en-US" sz="3200" dirty="0" smtClean="0">
                <a:latin typeface="Calibri" panose="020F0502020204030204" pitchFamily="34" charset="0"/>
              </a:rPr>
              <a:t> -3} </a:t>
            </a:r>
            <a:endParaRPr lang="en-US" sz="3200" dirty="0" smtClean="0"/>
          </a:p>
          <a:p>
            <a:pPr marL="342900" indent="-342900">
              <a:buAutoNum type="arabicParenR"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03812" y="5791200"/>
            <a:ext cx="2895600" cy="1066800"/>
          </a:xfrm>
          <a:prstGeom prst="roundRect">
            <a:avLst/>
          </a:prstGeom>
          <a:solidFill>
            <a:srgbClr val="7B2D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0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736600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7030A0"/>
                </a:solidFill>
              </a:rPr>
              <a:t>Math Mind Growth</a:t>
            </a:r>
            <a:endParaRPr lang="en-US" b="1" u="sng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811" y="152401"/>
            <a:ext cx="2092029" cy="13075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18612" y="2133600"/>
            <a:ext cx="2168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All evens on this page.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1744" r="13673" b="15000"/>
          <a:stretch/>
        </p:blipFill>
        <p:spPr>
          <a:xfrm>
            <a:off x="1370012" y="961136"/>
            <a:ext cx="6934200" cy="570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8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th 16x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0C675A-9AD3-40BB-AC57-0E9EFA3E4F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Math education presentation with Pi  (widescreen)</Template>
  <TotalTime>0</TotalTime>
  <Words>258</Words>
  <Application>Microsoft Office PowerPoint</Application>
  <PresentationFormat>Custom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Cambria Math</vt:lpstr>
      <vt:lpstr>Eras Bold ITC</vt:lpstr>
      <vt:lpstr>Euphemia</vt:lpstr>
      <vt:lpstr>Math 16x9</vt:lpstr>
      <vt:lpstr>Inequalities</vt:lpstr>
      <vt:lpstr>Objectives</vt:lpstr>
      <vt:lpstr>Noticing</vt:lpstr>
      <vt:lpstr>I want to remember …. </vt:lpstr>
      <vt:lpstr>Solve</vt:lpstr>
      <vt:lpstr>Solve</vt:lpstr>
      <vt:lpstr>Inequalities</vt:lpstr>
      <vt:lpstr>Inequalities</vt:lpstr>
      <vt:lpstr>Math Mind Growth</vt:lpstr>
      <vt:lpstr>Math Mind Growth Continued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2017-01-19T14:00:13Z</dcterms:created>
  <dcterms:modified xsi:type="dcterms:W3CDTF">2017-01-19T16:00:39Z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TC027879479991</vt:lpwstr>
  </property>
</Properties>
</file>