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87" autoAdjust="0"/>
  </p:normalViewPr>
  <p:slideViewPr>
    <p:cSldViewPr>
      <p:cViewPr varScale="1">
        <p:scale>
          <a:sx n="72" d="100"/>
          <a:sy n="72" d="100"/>
        </p:scale>
        <p:origin x="-42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E0DEA36A-845D-409A-BAF3-62714E8DC1B0}" type="datetimeFigureOut">
              <a:rPr lang="en-US" smtClean="0"/>
              <a:t>9/10/2016</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26CF7B26-F495-4073-83C6-432831EE137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EA36A-845D-409A-BAF3-62714E8DC1B0}" type="datetimeFigureOut">
              <a:rPr lang="en-US" smtClean="0"/>
              <a:t>9/10/2016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CF7B26-F495-4073-83C6-432831EE137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DEA36A-845D-409A-BAF3-62714E8DC1B0}" type="datetimeFigureOut">
              <a:rPr lang="en-US" smtClean="0"/>
              <a:t>9/10/2016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CF7B26-F495-4073-83C6-432831EE137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DEA36A-845D-409A-BAF3-62714E8DC1B0}" type="datetimeFigureOut">
              <a:rPr lang="en-US" smtClean="0"/>
              <a:t>9/10/2016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CF7B26-F495-4073-83C6-432831EE1372}"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DEA36A-845D-409A-BAF3-62714E8DC1B0}" type="datetimeFigureOut">
              <a:rPr lang="en-US" smtClean="0"/>
              <a:t>9/10/2016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CF7B26-F495-4073-83C6-432831EE1372}"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0DEA36A-845D-409A-BAF3-62714E8DC1B0}" type="datetimeFigureOut">
              <a:rPr lang="en-US" smtClean="0"/>
              <a:t>9/10/2016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F7B26-F495-4073-83C6-432831EE1372}"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0DEA36A-845D-409A-BAF3-62714E8DC1B0}" type="datetimeFigureOut">
              <a:rPr lang="en-US" smtClean="0"/>
              <a:t>9/10/2016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CF7B26-F495-4073-83C6-432831EE137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DEA36A-845D-409A-BAF3-62714E8DC1B0}" type="datetimeFigureOut">
              <a:rPr lang="en-US" smtClean="0"/>
              <a:t>9/10/2016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CF7B26-F495-4073-83C6-432831EE1372}"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DEA36A-845D-409A-BAF3-62714E8DC1B0}" type="datetimeFigureOut">
              <a:rPr lang="en-US" smtClean="0"/>
              <a:t>9/10/2016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F7B26-F495-4073-83C6-432831EE137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EA36A-845D-409A-BAF3-62714E8DC1B0}" type="datetimeFigureOut">
              <a:rPr lang="en-US" smtClean="0"/>
              <a:t>9/10/2016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F7B26-F495-4073-83C6-432831EE1372}"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EA36A-845D-409A-BAF3-62714E8DC1B0}" type="datetimeFigureOut">
              <a:rPr lang="en-US" smtClean="0"/>
              <a:t>9/10/2016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F7B26-F495-4073-83C6-432831EE137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0DEA36A-845D-409A-BAF3-62714E8DC1B0}" type="datetimeFigureOut">
              <a:rPr lang="en-US" smtClean="0"/>
              <a:t>9/10/2016</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6CF7B26-F495-4073-83C6-432831EE137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b="1" dirty="0" smtClean="0">
                <a:latin typeface="Bauhaus 93" panose="04030905020B02020C02" pitchFamily="82" charset="0"/>
              </a:rPr>
              <a:t>Classified</a:t>
            </a:r>
            <a:endParaRPr lang="en-US" sz="7200" b="1" dirty="0">
              <a:latin typeface="Bauhaus 93" panose="04030905020B02020C02" pitchFamily="82" charset="0"/>
            </a:endParaRPr>
          </a:p>
        </p:txBody>
      </p:sp>
      <p:sp>
        <p:nvSpPr>
          <p:cNvPr id="3" name="Subtitle 2"/>
          <p:cNvSpPr>
            <a:spLocks noGrp="1"/>
          </p:cNvSpPr>
          <p:nvPr>
            <p:ph type="subTitle" idx="1"/>
          </p:nvPr>
        </p:nvSpPr>
        <p:spPr/>
        <p:txBody>
          <a:bodyPr/>
          <a:lstStyle/>
          <a:p>
            <a:r>
              <a:rPr lang="en-US" dirty="0" smtClean="0"/>
              <a:t>An Untold Story</a:t>
            </a:r>
            <a:endParaRPr lang="en-US" dirty="0"/>
          </a:p>
        </p:txBody>
      </p:sp>
    </p:spTree>
    <p:extLst>
      <p:ext uri="{BB962C8B-B14F-4D97-AF65-F5344CB8AC3E}">
        <p14:creationId xmlns:p14="http://schemas.microsoft.com/office/powerpoint/2010/main" val="2883155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Once Upon a time…..	</a:t>
            </a:r>
            <a:endParaRPr lang="en-US" b="1" dirty="0"/>
          </a:p>
        </p:txBody>
      </p:sp>
      <p:sp>
        <p:nvSpPr>
          <p:cNvPr id="3" name="Content Placeholder 2"/>
          <p:cNvSpPr>
            <a:spLocks noGrp="1"/>
          </p:cNvSpPr>
          <p:nvPr>
            <p:ph idx="1"/>
          </p:nvPr>
        </p:nvSpPr>
        <p:spPr>
          <a:xfrm>
            <a:off x="914400" y="2438400"/>
            <a:ext cx="7162800" cy="3352800"/>
          </a:xfrm>
        </p:spPr>
        <p:txBody>
          <a:bodyPr>
            <a:normAutofit fontScale="92500" lnSpcReduction="20000"/>
          </a:bodyPr>
          <a:lstStyle/>
          <a:p>
            <a:pPr indent="0">
              <a:buNone/>
            </a:pPr>
            <a:r>
              <a:rPr lang="en-US" sz="2400" dirty="0" smtClean="0">
                <a:latin typeface="Bookman Old Style" panose="02050604050505020204" pitchFamily="18" charset="0"/>
              </a:rPr>
              <a:t>a content math teacher sat admiring her collection of number cards on a crisp fall night.  She gazed at them lovingly while listening to the crackling fire in her Snuggie (which was Pi themed). Boggled why anyone needed TV, video games, or cell phones when they could have a number card collection like hers. </a:t>
            </a:r>
            <a:endParaRPr lang="en-US" sz="2400" dirty="0">
              <a:latin typeface="Bookman Old Style" panose="02050604050505020204" pitchFamily="18" charset="0"/>
            </a:endParaRPr>
          </a:p>
        </p:txBody>
      </p:sp>
    </p:spTree>
    <p:extLst>
      <p:ext uri="{BB962C8B-B14F-4D97-AF65-F5344CB8AC3E}">
        <p14:creationId xmlns:p14="http://schemas.microsoft.com/office/powerpoint/2010/main" val="1789120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2792900749"/>
                  </p:ext>
                </p:extLst>
              </p:nvPr>
            </p:nvGraphicFramePr>
            <p:xfrm>
              <a:off x="838200" y="1066800"/>
              <a:ext cx="7391400" cy="5076743"/>
            </p:xfrm>
            <a:graphic>
              <a:graphicData uri="http://schemas.openxmlformats.org/drawingml/2006/table">
                <a:tbl>
                  <a:tblPr firstRow="1" bandRow="1">
                    <a:tableStyleId>{5C22544A-7EE6-4342-B048-85BDC9FD1C3A}</a:tableStyleId>
                  </a:tblPr>
                  <a:tblGrid>
                    <a:gridCol w="1847850"/>
                    <a:gridCol w="1847850"/>
                    <a:gridCol w="1847850"/>
                    <a:gridCol w="1847850"/>
                  </a:tblGrid>
                  <a:tr h="1295399">
                    <a:tc>
                      <a:txBody>
                        <a:bodyPr/>
                        <a:lstStyle/>
                        <a:p>
                          <a:pPr algn="ctr"/>
                          <a:r>
                            <a:rPr lang="en-US" sz="3600" b="1" baseline="0" dirty="0" smtClean="0">
                              <a:solidFill>
                                <a:schemeClr val="tx1"/>
                              </a:solidFill>
                            </a:rPr>
                            <a:t>√2</a:t>
                          </a:r>
                          <a:endParaRPr lang="en-US" sz="3600" b="1" baseline="0" dirty="0">
                            <a:solidFill>
                              <a:schemeClr val="tx1"/>
                            </a:solidFill>
                          </a:endParaRPr>
                        </a:p>
                      </a:txBody>
                      <a:tcPr>
                        <a:solidFill>
                          <a:srgbClr val="CC99FF"/>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3600" b="1" i="1" baseline="0" smtClean="0">
                                        <a:solidFill>
                                          <a:schemeClr val="tx1"/>
                                        </a:solidFill>
                                        <a:latin typeface="Cambria Math"/>
                                      </a:rPr>
                                    </m:ctrlPr>
                                  </m:fPr>
                                  <m:num>
                                    <m:r>
                                      <a:rPr lang="en-US" sz="3600" b="1" i="1" baseline="0" smtClean="0">
                                        <a:solidFill>
                                          <a:schemeClr val="tx1"/>
                                        </a:solidFill>
                                        <a:latin typeface="Cambria Math"/>
                                      </a:rPr>
                                      <m:t>𝟏</m:t>
                                    </m:r>
                                  </m:num>
                                  <m:den>
                                    <m:r>
                                      <a:rPr lang="en-US" sz="3600" b="1" i="1" baseline="0" smtClean="0">
                                        <a:solidFill>
                                          <a:schemeClr val="tx1"/>
                                        </a:solidFill>
                                        <a:latin typeface="Cambria Math"/>
                                      </a:rPr>
                                      <m:t>𝟒</m:t>
                                    </m:r>
                                  </m:den>
                                </m:f>
                              </m:oMath>
                            </m:oMathPara>
                          </a14:m>
                          <a:endParaRPr lang="en-US" sz="3600" b="1" baseline="0" dirty="0">
                            <a:solidFill>
                              <a:schemeClr val="tx1"/>
                            </a:solidFill>
                          </a:endParaRPr>
                        </a:p>
                      </a:txBody>
                      <a:tcPr>
                        <a:solidFill>
                          <a:srgbClr val="CC99FF"/>
                        </a:solidFill>
                      </a:tcPr>
                    </a:tc>
                    <a:tc>
                      <a:txBody>
                        <a:bodyPr/>
                        <a:lstStyle/>
                        <a:p>
                          <a:pPr algn="ctr"/>
                          <a:r>
                            <a:rPr lang="en-US" sz="3600" b="1" baseline="0" dirty="0" smtClean="0">
                              <a:solidFill>
                                <a:schemeClr val="tx1"/>
                              </a:solidFill>
                            </a:rPr>
                            <a:t>0.3636…</a:t>
                          </a:r>
                          <a:endParaRPr lang="en-US" sz="3600" b="1" baseline="0" dirty="0">
                            <a:solidFill>
                              <a:schemeClr val="tx1"/>
                            </a:solidFill>
                          </a:endParaRPr>
                        </a:p>
                      </a:txBody>
                      <a:tcPr>
                        <a:solidFill>
                          <a:srgbClr val="CC99FF"/>
                        </a:solidFill>
                      </a:tcPr>
                    </a:tc>
                    <a:tc>
                      <a:txBody>
                        <a:bodyPr/>
                        <a:lstStyle/>
                        <a:p>
                          <a:pPr algn="ctr"/>
                          <a:r>
                            <a:rPr lang="en-US" sz="3600" b="1" baseline="0" dirty="0" smtClean="0">
                              <a:solidFill>
                                <a:schemeClr val="tx1"/>
                              </a:solidFill>
                            </a:rPr>
                            <a:t>1.234579312…</a:t>
                          </a:r>
                          <a:endParaRPr lang="en-US" sz="3600" b="1" baseline="0" dirty="0">
                            <a:solidFill>
                              <a:schemeClr val="tx1"/>
                            </a:solidFill>
                          </a:endParaRPr>
                        </a:p>
                      </a:txBody>
                      <a:tcPr>
                        <a:solidFill>
                          <a:srgbClr val="CC99FF"/>
                        </a:solidFill>
                      </a:tcPr>
                    </a:tc>
                  </a:tr>
                  <a:tr h="1295400">
                    <a:tc>
                      <a:txBody>
                        <a:bodyPr/>
                        <a:lstStyle/>
                        <a:p>
                          <a:pPr algn="ctr"/>
                          <a:r>
                            <a:rPr lang="en-US" sz="3600" b="1" baseline="0" dirty="0" smtClean="0">
                              <a:solidFill>
                                <a:schemeClr val="tx1"/>
                              </a:solidFill>
                            </a:rPr>
                            <a:t>1,257</a:t>
                          </a:r>
                          <a:endParaRPr lang="en-US" sz="3600" b="1" baseline="0" dirty="0">
                            <a:solidFill>
                              <a:schemeClr val="tx1"/>
                            </a:solidFill>
                          </a:endParaRPr>
                        </a:p>
                      </a:txBody>
                      <a:tcPr>
                        <a:solidFill>
                          <a:srgbClr val="CC99FF"/>
                        </a:solidFill>
                      </a:tcPr>
                    </a:tc>
                    <a:tc>
                      <a:txBody>
                        <a:bodyPr/>
                        <a:lstStyle/>
                        <a:p>
                          <a:pPr algn="ctr"/>
                          <a:r>
                            <a:rPr lang="en-US" sz="3600" b="1" baseline="0" dirty="0" smtClean="0">
                              <a:solidFill>
                                <a:schemeClr val="tx1"/>
                              </a:solidFill>
                            </a:rPr>
                            <a:t>-46</a:t>
                          </a:r>
                          <a:endParaRPr lang="en-US" sz="3600" b="1" baseline="0" dirty="0">
                            <a:solidFill>
                              <a:schemeClr val="tx1"/>
                            </a:solidFill>
                          </a:endParaRPr>
                        </a:p>
                      </a:txBody>
                      <a:tcPr>
                        <a:solidFill>
                          <a:srgbClr val="CC99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baseline="0" dirty="0" smtClean="0">
                              <a:solidFill>
                                <a:schemeClr val="tx1"/>
                              </a:solidFill>
                            </a:rPr>
                            <a:t>√25</a:t>
                          </a:r>
                        </a:p>
                        <a:p>
                          <a:pPr algn="ctr"/>
                          <a:endParaRPr lang="en-US" sz="3600" b="1" baseline="0" dirty="0">
                            <a:solidFill>
                              <a:schemeClr val="tx1"/>
                            </a:solidFill>
                          </a:endParaRPr>
                        </a:p>
                      </a:txBody>
                      <a:tcPr>
                        <a:solidFill>
                          <a:srgbClr val="CC99FF"/>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3600" b="1" i="1" baseline="0" smtClean="0">
                                        <a:solidFill>
                                          <a:schemeClr val="tx1"/>
                                        </a:solidFill>
                                        <a:latin typeface="Cambria Math"/>
                                      </a:rPr>
                                    </m:ctrlPr>
                                  </m:fPr>
                                  <m:num>
                                    <m:r>
                                      <a:rPr lang="en-US" sz="3600" b="1" i="1" baseline="0" smtClean="0">
                                        <a:solidFill>
                                          <a:schemeClr val="tx1"/>
                                        </a:solidFill>
                                        <a:latin typeface="Cambria Math"/>
                                      </a:rPr>
                                      <m:t>𝟐𝟑</m:t>
                                    </m:r>
                                  </m:num>
                                  <m:den>
                                    <m:r>
                                      <a:rPr lang="en-US" sz="3600" b="1" i="1" baseline="0" smtClean="0">
                                        <a:solidFill>
                                          <a:schemeClr val="tx1"/>
                                        </a:solidFill>
                                        <a:latin typeface="Cambria Math"/>
                                      </a:rPr>
                                      <m:t>𝟏𝟎𝟎</m:t>
                                    </m:r>
                                  </m:den>
                                </m:f>
                              </m:oMath>
                            </m:oMathPara>
                          </a14:m>
                          <a:endParaRPr lang="en-US" sz="3600" b="1" baseline="0" dirty="0">
                            <a:solidFill>
                              <a:schemeClr val="tx1"/>
                            </a:solidFill>
                          </a:endParaRPr>
                        </a:p>
                      </a:txBody>
                      <a:tcPr>
                        <a:solidFill>
                          <a:srgbClr val="CC99FF"/>
                        </a:solidFill>
                      </a:tcPr>
                    </a:tc>
                  </a:tr>
                  <a:tr h="1143000">
                    <a:tc>
                      <a:txBody>
                        <a:bodyPr/>
                        <a:lstStyle/>
                        <a:p>
                          <a:pPr algn="ctr"/>
                          <a:r>
                            <a:rPr lang="en-US" sz="3600" b="1" baseline="0" dirty="0" smtClean="0">
                              <a:solidFill>
                                <a:schemeClr val="tx1"/>
                              </a:solidFill>
                            </a:rPr>
                            <a:t>0.2789543289…</a:t>
                          </a:r>
                          <a:endParaRPr lang="en-US" sz="3600" b="1" baseline="0" dirty="0">
                            <a:solidFill>
                              <a:schemeClr val="tx1"/>
                            </a:solidFill>
                          </a:endParaRPr>
                        </a:p>
                      </a:txBody>
                      <a:tcPr>
                        <a:solidFill>
                          <a:srgbClr val="CC99FF"/>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3600" b="1" i="1" baseline="0" smtClean="0">
                                        <a:solidFill>
                                          <a:schemeClr val="tx1"/>
                                        </a:solidFill>
                                        <a:latin typeface="Cambria Math"/>
                                      </a:rPr>
                                    </m:ctrlPr>
                                  </m:fPr>
                                  <m:num>
                                    <m:r>
                                      <a:rPr lang="en-US" sz="3600" b="1" i="1" baseline="0" smtClean="0">
                                        <a:solidFill>
                                          <a:schemeClr val="tx1"/>
                                        </a:solidFill>
                                        <a:latin typeface="Cambria Math"/>
                                      </a:rPr>
                                      <m:t>𝟒</m:t>
                                    </m:r>
                                  </m:num>
                                  <m:den>
                                    <m:r>
                                      <a:rPr lang="en-US" sz="3600" b="1" i="1" baseline="0" smtClean="0">
                                        <a:solidFill>
                                          <a:schemeClr val="tx1"/>
                                        </a:solidFill>
                                        <a:latin typeface="Cambria Math"/>
                                      </a:rPr>
                                      <m:t>𝟕</m:t>
                                    </m:r>
                                  </m:den>
                                </m:f>
                              </m:oMath>
                            </m:oMathPara>
                          </a14:m>
                          <a:endParaRPr lang="en-US" sz="3600" b="1" baseline="0" dirty="0">
                            <a:solidFill>
                              <a:schemeClr val="tx1"/>
                            </a:solidFill>
                          </a:endParaRPr>
                        </a:p>
                      </a:txBody>
                      <a:tcPr>
                        <a:solidFill>
                          <a:srgbClr val="CC99FF"/>
                        </a:solidFill>
                      </a:tcPr>
                    </a:tc>
                    <a:tc>
                      <a:txBody>
                        <a:bodyPr/>
                        <a:lstStyle/>
                        <a:p>
                          <a:pPr algn="ctr"/>
                          <a:r>
                            <a:rPr lang="en-US" sz="3600" b="1" baseline="0" dirty="0" smtClean="0">
                              <a:solidFill>
                                <a:schemeClr val="tx1"/>
                              </a:solidFill>
                            </a:rPr>
                            <a:t>0.75</a:t>
                          </a:r>
                          <a:endParaRPr lang="en-US" sz="3600" b="1" baseline="0" dirty="0">
                            <a:solidFill>
                              <a:schemeClr val="tx1"/>
                            </a:solidFill>
                          </a:endParaRPr>
                        </a:p>
                      </a:txBody>
                      <a:tcPr>
                        <a:solidFill>
                          <a:srgbClr val="CC99FF"/>
                        </a:solidFill>
                      </a:tcPr>
                    </a:tc>
                    <a:tc>
                      <a:txBody>
                        <a:bodyPr/>
                        <a:lstStyle/>
                        <a:p>
                          <a:pPr algn="ctr"/>
                          <a:r>
                            <a:rPr lang="en-US" sz="3600" b="1" baseline="0" dirty="0" smtClean="0">
                              <a:solidFill>
                                <a:schemeClr val="tx1"/>
                              </a:solidFill>
                            </a:rPr>
                            <a:t>0</a:t>
                          </a:r>
                          <a:endParaRPr lang="en-US" sz="3600" b="1" baseline="0" dirty="0">
                            <a:solidFill>
                              <a:schemeClr val="tx1"/>
                            </a:solidFill>
                          </a:endParaRPr>
                        </a:p>
                      </a:txBody>
                      <a:tcPr>
                        <a:solidFill>
                          <a:srgbClr val="CC99FF"/>
                        </a:solidFill>
                      </a:tcPr>
                    </a:tc>
                  </a:tr>
                  <a:tr h="1297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baseline="0" dirty="0" smtClean="0">
                              <a:solidFill>
                                <a:schemeClr val="tx1"/>
                              </a:solidFill>
                            </a:rPr>
                            <a:t>√6 + √3</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3600" b="1" baseline="0" dirty="0" smtClean="0">
                            <a:solidFill>
                              <a:schemeClr val="tx1"/>
                            </a:solidFill>
                          </a:endParaRPr>
                        </a:p>
                      </a:txBody>
                      <a:tcPr>
                        <a:solidFill>
                          <a:srgbClr val="CC99FF"/>
                        </a:solidFill>
                      </a:tcPr>
                    </a:tc>
                    <a:tc>
                      <a:txBody>
                        <a:bodyPr/>
                        <a:lstStyle/>
                        <a:p>
                          <a:pPr algn="ctr"/>
                          <a:r>
                            <a:rPr lang="en-US" sz="3600" b="1" baseline="0" dirty="0" smtClean="0">
                              <a:solidFill>
                                <a:schemeClr val="tx1"/>
                              </a:solidFill>
                            </a:rPr>
                            <a:t>∏</a:t>
                          </a:r>
                          <a:endParaRPr lang="en-US" sz="3600" b="1" baseline="0" dirty="0">
                            <a:solidFill>
                              <a:schemeClr val="tx1"/>
                            </a:solidFill>
                          </a:endParaRPr>
                        </a:p>
                      </a:txBody>
                      <a:tcPr>
                        <a:solidFill>
                          <a:srgbClr val="CC99FF"/>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3600" b="1" i="1" baseline="0" smtClean="0">
                                        <a:solidFill>
                                          <a:schemeClr val="tx1"/>
                                        </a:solidFill>
                                        <a:latin typeface="Cambria Math"/>
                                      </a:rPr>
                                    </m:ctrlPr>
                                  </m:fPr>
                                  <m:num>
                                    <m:r>
                                      <a:rPr lang="en-US" sz="3600" b="1" i="1" baseline="0" smtClean="0">
                                        <a:solidFill>
                                          <a:schemeClr val="tx1"/>
                                        </a:solidFill>
                                        <a:latin typeface="Cambria Math"/>
                                      </a:rPr>
                                      <m:t>𝟑</m:t>
                                    </m:r>
                                  </m:num>
                                  <m:den>
                                    <m:r>
                                      <a:rPr lang="en-US" sz="3600" b="1" i="1" baseline="0" smtClean="0">
                                        <a:solidFill>
                                          <a:schemeClr val="tx1"/>
                                        </a:solidFill>
                                        <a:latin typeface="Cambria Math"/>
                                      </a:rPr>
                                      <m:t>𝟗</m:t>
                                    </m:r>
                                  </m:den>
                                </m:f>
                              </m:oMath>
                            </m:oMathPara>
                          </a14:m>
                          <a:endParaRPr lang="en-US" sz="3600" b="1" baseline="0" dirty="0">
                            <a:solidFill>
                              <a:schemeClr val="tx1"/>
                            </a:solidFill>
                          </a:endParaRPr>
                        </a:p>
                      </a:txBody>
                      <a:tcPr>
                        <a:solidFill>
                          <a:srgbClr val="CC99FF"/>
                        </a:solidFill>
                      </a:tcPr>
                    </a:tc>
                    <a:tc>
                      <a:txBody>
                        <a:bodyPr/>
                        <a:lstStyle/>
                        <a:p>
                          <a:pPr algn="ctr"/>
                          <a:r>
                            <a:rPr lang="en-US" sz="3600" b="1" baseline="0" dirty="0" smtClean="0">
                              <a:solidFill>
                                <a:schemeClr val="tx1"/>
                              </a:solidFill>
                            </a:rPr>
                            <a:t>0.3333…</a:t>
                          </a:r>
                          <a:endParaRPr lang="en-US" sz="3600" b="1" baseline="0" dirty="0">
                            <a:solidFill>
                              <a:schemeClr val="tx1"/>
                            </a:solidFill>
                          </a:endParaRPr>
                        </a:p>
                      </a:txBody>
                      <a:tcPr>
                        <a:solidFill>
                          <a:srgbClr val="CC99FF"/>
                        </a:solidFill>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792900749"/>
                  </p:ext>
                </p:extLst>
              </p:nvPr>
            </p:nvGraphicFramePr>
            <p:xfrm>
              <a:off x="838200" y="1066800"/>
              <a:ext cx="7391400" cy="5076743"/>
            </p:xfrm>
            <a:graphic>
              <a:graphicData uri="http://schemas.openxmlformats.org/drawingml/2006/table">
                <a:tbl>
                  <a:tblPr firstRow="1" bandRow="1">
                    <a:tableStyleId>{5C22544A-7EE6-4342-B048-85BDC9FD1C3A}</a:tableStyleId>
                  </a:tblPr>
                  <a:tblGrid>
                    <a:gridCol w="1847850"/>
                    <a:gridCol w="1847850"/>
                    <a:gridCol w="1847850"/>
                    <a:gridCol w="1847850"/>
                  </a:tblGrid>
                  <a:tr h="1295399">
                    <a:tc>
                      <a:txBody>
                        <a:bodyPr/>
                        <a:lstStyle/>
                        <a:p>
                          <a:pPr algn="ctr"/>
                          <a:r>
                            <a:rPr lang="en-US" sz="3600" b="1" baseline="0" dirty="0" smtClean="0">
                              <a:solidFill>
                                <a:schemeClr val="tx1"/>
                              </a:solidFill>
                            </a:rPr>
                            <a:t>√2</a:t>
                          </a:r>
                          <a:endParaRPr lang="en-US" sz="3600" b="1" baseline="0" dirty="0">
                            <a:solidFill>
                              <a:schemeClr val="tx1"/>
                            </a:solidFill>
                          </a:endParaRPr>
                        </a:p>
                      </a:txBody>
                      <a:tcPr>
                        <a:solidFill>
                          <a:srgbClr val="CC99FF"/>
                        </a:solidFill>
                      </a:tcPr>
                    </a:tc>
                    <a:tc>
                      <a:txBody>
                        <a:bodyPr/>
                        <a:lstStyle/>
                        <a:p>
                          <a:endParaRPr lang="en-US"/>
                        </a:p>
                      </a:txBody>
                      <a:tcPr>
                        <a:blipFill rotWithShape="1">
                          <a:blip r:embed="rId2"/>
                          <a:stretch>
                            <a:fillRect l="-100330" t="-7042" r="-200000" b="-291080"/>
                          </a:stretch>
                        </a:blipFill>
                      </a:tcPr>
                    </a:tc>
                    <a:tc>
                      <a:txBody>
                        <a:bodyPr/>
                        <a:lstStyle/>
                        <a:p>
                          <a:pPr algn="ctr"/>
                          <a:r>
                            <a:rPr lang="en-US" sz="3600" b="1" baseline="0" dirty="0" smtClean="0">
                              <a:solidFill>
                                <a:schemeClr val="tx1"/>
                              </a:solidFill>
                            </a:rPr>
                            <a:t>0.3636…</a:t>
                          </a:r>
                          <a:endParaRPr lang="en-US" sz="3600" b="1" baseline="0" dirty="0">
                            <a:solidFill>
                              <a:schemeClr val="tx1"/>
                            </a:solidFill>
                          </a:endParaRPr>
                        </a:p>
                      </a:txBody>
                      <a:tcPr>
                        <a:solidFill>
                          <a:srgbClr val="CC99FF"/>
                        </a:solidFill>
                      </a:tcPr>
                    </a:tc>
                    <a:tc>
                      <a:txBody>
                        <a:bodyPr/>
                        <a:lstStyle/>
                        <a:p>
                          <a:pPr algn="ctr"/>
                          <a:r>
                            <a:rPr lang="en-US" sz="3600" b="1" baseline="0" dirty="0" smtClean="0">
                              <a:solidFill>
                                <a:schemeClr val="tx1"/>
                              </a:solidFill>
                            </a:rPr>
                            <a:t>1.234579312…</a:t>
                          </a:r>
                          <a:endParaRPr lang="en-US" sz="3600" b="1" baseline="0" dirty="0">
                            <a:solidFill>
                              <a:schemeClr val="tx1"/>
                            </a:solidFill>
                          </a:endParaRPr>
                        </a:p>
                      </a:txBody>
                      <a:tcPr>
                        <a:solidFill>
                          <a:srgbClr val="CC99FF"/>
                        </a:solidFill>
                      </a:tcPr>
                    </a:tc>
                  </a:tr>
                  <a:tr h="1295400">
                    <a:tc>
                      <a:txBody>
                        <a:bodyPr/>
                        <a:lstStyle/>
                        <a:p>
                          <a:pPr algn="ctr"/>
                          <a:r>
                            <a:rPr lang="en-US" sz="3600" b="1" baseline="0" dirty="0" smtClean="0">
                              <a:solidFill>
                                <a:schemeClr val="tx1"/>
                              </a:solidFill>
                            </a:rPr>
                            <a:t>1,257</a:t>
                          </a:r>
                          <a:endParaRPr lang="en-US" sz="3600" b="1" baseline="0" dirty="0">
                            <a:solidFill>
                              <a:schemeClr val="tx1"/>
                            </a:solidFill>
                          </a:endParaRPr>
                        </a:p>
                      </a:txBody>
                      <a:tcPr>
                        <a:solidFill>
                          <a:srgbClr val="CC99FF"/>
                        </a:solidFill>
                      </a:tcPr>
                    </a:tc>
                    <a:tc>
                      <a:txBody>
                        <a:bodyPr/>
                        <a:lstStyle/>
                        <a:p>
                          <a:pPr algn="ctr"/>
                          <a:r>
                            <a:rPr lang="en-US" sz="3600" b="1" baseline="0" dirty="0" smtClean="0">
                              <a:solidFill>
                                <a:schemeClr val="tx1"/>
                              </a:solidFill>
                            </a:rPr>
                            <a:t>-46</a:t>
                          </a:r>
                          <a:endParaRPr lang="en-US" sz="3600" b="1" baseline="0" dirty="0">
                            <a:solidFill>
                              <a:schemeClr val="tx1"/>
                            </a:solidFill>
                          </a:endParaRPr>
                        </a:p>
                      </a:txBody>
                      <a:tcPr>
                        <a:solidFill>
                          <a:srgbClr val="CC99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baseline="0" dirty="0" smtClean="0">
                              <a:solidFill>
                                <a:schemeClr val="tx1"/>
                              </a:solidFill>
                            </a:rPr>
                            <a:t>√25</a:t>
                          </a:r>
                        </a:p>
                        <a:p>
                          <a:pPr algn="ctr"/>
                          <a:endParaRPr lang="en-US" sz="3600" b="1" baseline="0" dirty="0">
                            <a:solidFill>
                              <a:schemeClr val="tx1"/>
                            </a:solidFill>
                          </a:endParaRPr>
                        </a:p>
                      </a:txBody>
                      <a:tcPr>
                        <a:solidFill>
                          <a:srgbClr val="CC99FF"/>
                        </a:solidFill>
                      </a:tcPr>
                    </a:tc>
                    <a:tc>
                      <a:txBody>
                        <a:bodyPr/>
                        <a:lstStyle/>
                        <a:p>
                          <a:endParaRPr lang="en-US"/>
                        </a:p>
                      </a:txBody>
                      <a:tcPr>
                        <a:blipFill rotWithShape="1">
                          <a:blip r:embed="rId2"/>
                          <a:stretch>
                            <a:fillRect l="-300330" t="-107547" b="-192453"/>
                          </a:stretch>
                        </a:blipFill>
                      </a:tcPr>
                    </a:tc>
                  </a:tr>
                  <a:tr h="1188720">
                    <a:tc>
                      <a:txBody>
                        <a:bodyPr/>
                        <a:lstStyle/>
                        <a:p>
                          <a:pPr algn="ctr"/>
                          <a:r>
                            <a:rPr lang="en-US" sz="3600" b="1" baseline="0" dirty="0" smtClean="0">
                              <a:solidFill>
                                <a:schemeClr val="tx1"/>
                              </a:solidFill>
                            </a:rPr>
                            <a:t>0.2789543289…</a:t>
                          </a:r>
                          <a:endParaRPr lang="en-US" sz="3600" b="1" baseline="0" dirty="0">
                            <a:solidFill>
                              <a:schemeClr val="tx1"/>
                            </a:solidFill>
                          </a:endParaRPr>
                        </a:p>
                      </a:txBody>
                      <a:tcPr>
                        <a:solidFill>
                          <a:srgbClr val="CC99FF"/>
                        </a:solidFill>
                      </a:tcPr>
                    </a:tc>
                    <a:tc>
                      <a:txBody>
                        <a:bodyPr/>
                        <a:lstStyle/>
                        <a:p>
                          <a:endParaRPr lang="en-US"/>
                        </a:p>
                      </a:txBody>
                      <a:tcPr>
                        <a:blipFill rotWithShape="1">
                          <a:blip r:embed="rId2"/>
                          <a:stretch>
                            <a:fillRect l="-100330" t="-225641" r="-200000" b="-109231"/>
                          </a:stretch>
                        </a:blipFill>
                      </a:tcPr>
                    </a:tc>
                    <a:tc>
                      <a:txBody>
                        <a:bodyPr/>
                        <a:lstStyle/>
                        <a:p>
                          <a:pPr algn="ctr"/>
                          <a:r>
                            <a:rPr lang="en-US" sz="3600" b="1" baseline="0" dirty="0" smtClean="0">
                              <a:solidFill>
                                <a:schemeClr val="tx1"/>
                              </a:solidFill>
                            </a:rPr>
                            <a:t>0.75</a:t>
                          </a:r>
                          <a:endParaRPr lang="en-US" sz="3600" b="1" baseline="0" dirty="0">
                            <a:solidFill>
                              <a:schemeClr val="tx1"/>
                            </a:solidFill>
                          </a:endParaRPr>
                        </a:p>
                      </a:txBody>
                      <a:tcPr>
                        <a:solidFill>
                          <a:srgbClr val="CC99FF"/>
                        </a:solidFill>
                      </a:tcPr>
                    </a:tc>
                    <a:tc>
                      <a:txBody>
                        <a:bodyPr/>
                        <a:lstStyle/>
                        <a:p>
                          <a:pPr algn="ctr"/>
                          <a:r>
                            <a:rPr lang="en-US" sz="3600" b="1" baseline="0" dirty="0" smtClean="0">
                              <a:solidFill>
                                <a:schemeClr val="tx1"/>
                              </a:solidFill>
                            </a:rPr>
                            <a:t>0</a:t>
                          </a:r>
                          <a:endParaRPr lang="en-US" sz="3600" b="1" baseline="0" dirty="0">
                            <a:solidFill>
                              <a:schemeClr val="tx1"/>
                            </a:solidFill>
                          </a:endParaRPr>
                        </a:p>
                      </a:txBody>
                      <a:tcPr>
                        <a:solidFill>
                          <a:srgbClr val="CC99FF"/>
                        </a:solidFill>
                      </a:tcPr>
                    </a:tc>
                  </a:tr>
                  <a:tr h="1297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baseline="0" dirty="0" smtClean="0">
                              <a:solidFill>
                                <a:schemeClr val="tx1"/>
                              </a:solidFill>
                            </a:rPr>
                            <a:t>√6 + √3</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3600" b="1" baseline="0" dirty="0" smtClean="0">
                            <a:solidFill>
                              <a:schemeClr val="tx1"/>
                            </a:solidFill>
                          </a:endParaRPr>
                        </a:p>
                      </a:txBody>
                      <a:tcPr>
                        <a:solidFill>
                          <a:srgbClr val="CC99FF"/>
                        </a:solidFill>
                      </a:tcPr>
                    </a:tc>
                    <a:tc>
                      <a:txBody>
                        <a:bodyPr/>
                        <a:lstStyle/>
                        <a:p>
                          <a:pPr algn="ctr"/>
                          <a:r>
                            <a:rPr lang="en-US" sz="3600" b="1" baseline="0" dirty="0" smtClean="0">
                              <a:solidFill>
                                <a:schemeClr val="tx1"/>
                              </a:solidFill>
                            </a:rPr>
                            <a:t>∏</a:t>
                          </a:r>
                          <a:endParaRPr lang="en-US" sz="3600" b="1" baseline="0" dirty="0">
                            <a:solidFill>
                              <a:schemeClr val="tx1"/>
                            </a:solidFill>
                          </a:endParaRPr>
                        </a:p>
                      </a:txBody>
                      <a:tcPr>
                        <a:solidFill>
                          <a:srgbClr val="CC99FF"/>
                        </a:solidFill>
                      </a:tcPr>
                    </a:tc>
                    <a:tc>
                      <a:txBody>
                        <a:bodyPr/>
                        <a:lstStyle/>
                        <a:p>
                          <a:endParaRPr lang="en-US"/>
                        </a:p>
                      </a:txBody>
                      <a:tcPr>
                        <a:blipFill rotWithShape="1">
                          <a:blip r:embed="rId2"/>
                          <a:stretch>
                            <a:fillRect l="-200330" t="-298122" r="-100000"/>
                          </a:stretch>
                        </a:blipFill>
                      </a:tcPr>
                    </a:tc>
                    <a:tc>
                      <a:txBody>
                        <a:bodyPr/>
                        <a:lstStyle/>
                        <a:p>
                          <a:pPr algn="ctr"/>
                          <a:r>
                            <a:rPr lang="en-US" sz="3600" b="1" baseline="0" dirty="0" smtClean="0">
                              <a:solidFill>
                                <a:schemeClr val="tx1"/>
                              </a:solidFill>
                            </a:rPr>
                            <a:t>0.3333…</a:t>
                          </a:r>
                          <a:endParaRPr lang="en-US" sz="3600" b="1" baseline="0" dirty="0">
                            <a:solidFill>
                              <a:schemeClr val="tx1"/>
                            </a:solidFill>
                          </a:endParaRPr>
                        </a:p>
                      </a:txBody>
                      <a:tcPr>
                        <a:solidFill>
                          <a:srgbClr val="CC99FF"/>
                        </a:solidFill>
                      </a:tcPr>
                    </a:tc>
                  </a:tr>
                </a:tbl>
              </a:graphicData>
            </a:graphic>
          </p:graphicFrame>
        </mc:Fallback>
      </mc:AlternateContent>
      <p:sp>
        <p:nvSpPr>
          <p:cNvPr id="5" name="TextBox 4"/>
          <p:cNvSpPr txBox="1"/>
          <p:nvPr/>
        </p:nvSpPr>
        <p:spPr>
          <a:xfrm>
            <a:off x="838200" y="381000"/>
            <a:ext cx="73152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800" b="1" dirty="0" smtClean="0"/>
              <a:t>A Glimpse of the Math Teacher’s Collection</a:t>
            </a:r>
            <a:endParaRPr lang="en-US" sz="2800" b="1" dirty="0"/>
          </a:p>
        </p:txBody>
      </p:sp>
    </p:spTree>
    <p:extLst>
      <p:ext uri="{BB962C8B-B14F-4D97-AF65-F5344CB8AC3E}">
        <p14:creationId xmlns:p14="http://schemas.microsoft.com/office/powerpoint/2010/main" val="1413917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indent="0">
              <a:buNone/>
            </a:pPr>
            <a:r>
              <a:rPr lang="en-US" sz="2200" dirty="0" smtClean="0">
                <a:latin typeface="Bookman Old Style" panose="02050604050505020204" pitchFamily="18" charset="0"/>
              </a:rPr>
              <a:t>Suddenly, it has been said that a mighty north wind swung the math teacher’s front door open and her card collection frightfully came together to form a math tornado. The math tornado, like never seen before, began to speak. </a:t>
            </a:r>
            <a:endParaRPr lang="en-US" sz="2200" dirty="0">
              <a:latin typeface="Bookman Old Style" panose="02050604050505020204" pitchFamily="18" charset="0"/>
            </a:endParaRPr>
          </a:p>
        </p:txBody>
      </p:sp>
    </p:spTree>
    <p:extLst>
      <p:ext uri="{BB962C8B-B14F-4D97-AF65-F5344CB8AC3E}">
        <p14:creationId xmlns:p14="http://schemas.microsoft.com/office/powerpoint/2010/main" val="3378501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70" t="41848" r="55163" b="21920"/>
          <a:stretch/>
        </p:blipFill>
        <p:spPr bwMode="auto">
          <a:xfrm>
            <a:off x="1060174" y="533400"/>
            <a:ext cx="6940826" cy="555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9348" t="55073" r="2174" b="18840"/>
          <a:stretch/>
        </p:blipFill>
        <p:spPr bwMode="auto">
          <a:xfrm>
            <a:off x="4038600" y="4724400"/>
            <a:ext cx="1802295" cy="190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027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indent="0">
              <a:buNone/>
            </a:pPr>
            <a:r>
              <a:rPr lang="en-US" sz="2200" dirty="0" smtClean="0">
                <a:latin typeface="Bookman Old Style" panose="02050604050505020204" pitchFamily="18" charset="0"/>
              </a:rPr>
              <a:t>The tornado stated, “You have been </a:t>
            </a:r>
            <a:r>
              <a:rPr lang="en-US" sz="2200" b="1" dirty="0" smtClean="0">
                <a:latin typeface="Bookman Old Style" panose="02050604050505020204" pitchFamily="18" charset="0"/>
              </a:rPr>
              <a:t>chosen</a:t>
            </a:r>
            <a:r>
              <a:rPr lang="en-US" sz="2200" dirty="0" smtClean="0">
                <a:latin typeface="Bookman Old Style" panose="02050604050505020204" pitchFamily="18" charset="0"/>
              </a:rPr>
              <a:t> by the </a:t>
            </a:r>
            <a:r>
              <a:rPr lang="en-US" sz="2200" b="1" dirty="0" smtClean="0">
                <a:latin typeface="Footlight MT Light" panose="0204060206030A020304" pitchFamily="18" charset="0"/>
              </a:rPr>
              <a:t>FORCE</a:t>
            </a:r>
            <a:r>
              <a:rPr lang="en-US" sz="2200" dirty="0" smtClean="0">
                <a:latin typeface="Bookman Old Style" panose="02050604050505020204" pitchFamily="18" charset="0"/>
              </a:rPr>
              <a:t> to classify numbers.  I have come to you tonight to speak on their behalf.  They demand to be placed into two groups, but not without reason.  Give them a connection that can bond them.  May the </a:t>
            </a:r>
            <a:r>
              <a:rPr lang="en-US" sz="2200" b="1" dirty="0" smtClean="0">
                <a:latin typeface="Footlight MT Light" panose="0204060206030A020304" pitchFamily="18" charset="0"/>
              </a:rPr>
              <a:t>FORCE</a:t>
            </a:r>
            <a:r>
              <a:rPr lang="en-US" sz="2200" dirty="0" smtClean="0">
                <a:latin typeface="Bookman Old Style" panose="02050604050505020204" pitchFamily="18" charset="0"/>
              </a:rPr>
              <a:t> be with you.”</a:t>
            </a:r>
            <a:endParaRPr lang="en-US" sz="2200" dirty="0">
              <a:latin typeface="Bookman Old Style" panose="02050604050505020204" pitchFamily="18" charset="0"/>
            </a:endParaRPr>
          </a:p>
        </p:txBody>
      </p:sp>
    </p:spTree>
    <p:extLst>
      <p:ext uri="{BB962C8B-B14F-4D97-AF65-F5344CB8AC3E}">
        <p14:creationId xmlns:p14="http://schemas.microsoft.com/office/powerpoint/2010/main" val="284378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latin typeface="Bookman Old Style" panose="02050604050505020204" pitchFamily="18" charset="0"/>
              </a:rPr>
              <a:t>Task</a:t>
            </a:r>
            <a:endParaRPr lang="en-US" sz="5400" b="1" dirty="0">
              <a:latin typeface="Bookman Old Style" panose="02050604050505020204" pitchFamily="18" charset="0"/>
            </a:endParaRPr>
          </a:p>
        </p:txBody>
      </p:sp>
      <p:sp>
        <p:nvSpPr>
          <p:cNvPr id="3" name="Content Placeholder 2"/>
          <p:cNvSpPr>
            <a:spLocks noGrp="1"/>
          </p:cNvSpPr>
          <p:nvPr>
            <p:ph idx="1"/>
          </p:nvPr>
        </p:nvSpPr>
        <p:spPr/>
        <p:txBody>
          <a:bodyPr>
            <a:normAutofit fontScale="92500"/>
          </a:bodyPr>
          <a:lstStyle/>
          <a:p>
            <a:pPr marL="342900" indent="-342900">
              <a:buAutoNum type="arabicParenR"/>
            </a:pPr>
            <a:r>
              <a:rPr lang="en-US" sz="2200" dirty="0" smtClean="0"/>
              <a:t>Classify “A Glimpse of the Math Teacher’s Collection” into </a:t>
            </a:r>
            <a:r>
              <a:rPr lang="en-US" sz="2200" b="1" dirty="0" smtClean="0"/>
              <a:t>2 groups</a:t>
            </a:r>
            <a:r>
              <a:rPr lang="en-US" sz="2200" dirty="0" smtClean="0"/>
              <a:t>.  </a:t>
            </a:r>
          </a:p>
          <a:p>
            <a:pPr marL="342900" indent="-342900">
              <a:buAutoNum type="arabicParenR"/>
            </a:pPr>
            <a:r>
              <a:rPr lang="en-US" sz="2200" dirty="0" smtClean="0"/>
              <a:t>Give each group a </a:t>
            </a:r>
            <a:r>
              <a:rPr lang="en-US" sz="2200" b="1" dirty="0" smtClean="0"/>
              <a:t>name</a:t>
            </a:r>
            <a:r>
              <a:rPr lang="en-US" sz="2200" dirty="0" smtClean="0"/>
              <a:t>.</a:t>
            </a:r>
          </a:p>
          <a:p>
            <a:pPr marL="342900" indent="-342900">
              <a:buAutoNum type="arabicParenR"/>
            </a:pPr>
            <a:r>
              <a:rPr lang="en-US" sz="2200" dirty="0" smtClean="0"/>
              <a:t>List </a:t>
            </a:r>
            <a:r>
              <a:rPr lang="en-US" sz="2200" b="1" dirty="0" smtClean="0"/>
              <a:t>commonalities</a:t>
            </a:r>
            <a:r>
              <a:rPr lang="en-US" sz="2200" dirty="0" smtClean="0"/>
              <a:t> of the numbers in each group.</a:t>
            </a:r>
          </a:p>
          <a:p>
            <a:pPr marL="342900" indent="-342900">
              <a:buAutoNum type="arabicParenR"/>
            </a:pPr>
            <a:r>
              <a:rPr lang="en-US" sz="2200" dirty="0" smtClean="0"/>
              <a:t>Try again, is there another way to classify the number into two groups?</a:t>
            </a:r>
            <a:endParaRPr lang="en-US" sz="2200" dirty="0"/>
          </a:p>
        </p:txBody>
      </p:sp>
    </p:spTree>
    <p:extLst>
      <p:ext uri="{BB962C8B-B14F-4D97-AF65-F5344CB8AC3E}">
        <p14:creationId xmlns:p14="http://schemas.microsoft.com/office/powerpoint/2010/main" val="9543018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73</TotalTime>
  <Words>266</Words>
  <Application>Microsoft Office PowerPoint</Application>
  <PresentationFormat>On-screen Show (4:3)</PresentationFormat>
  <Paragraphs>28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Couture</vt:lpstr>
      <vt:lpstr>Classified</vt:lpstr>
      <vt:lpstr>Once Upon a time….. </vt:lpstr>
      <vt:lpstr>PowerPoint Presentation</vt:lpstr>
      <vt:lpstr>PowerPoint Presentation</vt:lpstr>
      <vt:lpstr>PowerPoint Presentation</vt:lpstr>
      <vt:lpstr>PowerPoint Presentation</vt:lpstr>
      <vt:lpstr>Task</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Number Explosion</dc:title>
  <dc:creator>Valued Customer</dc:creator>
  <cp:lastModifiedBy>Valued Customer</cp:lastModifiedBy>
  <cp:revision>9</cp:revision>
  <dcterms:created xsi:type="dcterms:W3CDTF">2016-09-09T00:41:49Z</dcterms:created>
  <dcterms:modified xsi:type="dcterms:W3CDTF">2016-09-11T02:45:15Z</dcterms:modified>
</cp:coreProperties>
</file>