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7" r:id="rId4"/>
    <p:sldId id="268" r:id="rId5"/>
    <p:sldId id="269" r:id="rId6"/>
    <p:sldId id="271" r:id="rId7"/>
    <p:sldId id="272" r:id="rId8"/>
    <p:sldId id="273" r:id="rId9"/>
    <p:sldId id="274" r:id="rId10"/>
    <p:sldId id="275" r:id="rId11"/>
    <p:sldId id="276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2D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howGuides="1">
      <p:cViewPr varScale="1">
        <p:scale>
          <a:sx n="79" d="100"/>
          <a:sy n="79" d="100"/>
        </p:scale>
        <p:origin x="162" y="78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5" name="Straight Connector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C6F8EA-316C-41DE-B9A4-EDCC3A85ED9A}" type="datetimeFigureOut">
              <a:rPr lang="en-US"/>
              <a:pPr/>
              <a:t>1/19/2017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1/19/2017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1" name="Straight Connector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1/19/2017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1/19/2017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4" name="Rectangle 23"/>
          <p:cNvSpPr/>
          <p:nvPr/>
        </p:nvSpPr>
        <p:spPr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22" name="Straight Connector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23" name="Straight Connector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8" name="Rectangle 27"/>
          <p:cNvSpPr/>
          <p:nvPr/>
        </p:nvSpPr>
        <p:spPr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1" name="Straight Connector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3" name="Straight Connector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C6F8EA-316C-41DE-B9A4-EDCC3A85ED9A}" type="datetimeFigureOut">
              <a:rPr lang="en-US"/>
              <a:pPr/>
              <a:t>1/19/2017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1/19/2017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1/19/2017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1/19/2017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7" name="Straight Connector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1/19/2017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1/19/2017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1/19/2017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6" name="Straight Connector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C2C6F8EA-316C-41DE-B9A4-EDCC3A85ED9A}" type="datetimeFigureOut">
              <a:rPr lang="en-US"/>
              <a:pPr/>
              <a:t>1/19/2017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Inequalities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smtClean="0"/>
              <a:t>6 Section 1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546527"/>
            <a:ext cx="439845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736600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7030A0"/>
                </a:solidFill>
              </a:rPr>
              <a:t>Math Mind Growth Continued</a:t>
            </a:r>
            <a:endParaRPr lang="en-US" b="1" u="sng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212" y="193041"/>
            <a:ext cx="1787229" cy="111701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124" t="16129" r="12882" b="11291"/>
          <a:stretch/>
        </p:blipFill>
        <p:spPr>
          <a:xfrm>
            <a:off x="531812" y="941832"/>
            <a:ext cx="8153400" cy="57328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18612" y="2133600"/>
            <a:ext cx="2168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All evens on this page.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53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u="sng" dirty="0" smtClean="0"/>
              <a:t>Objectives</a:t>
            </a:r>
            <a:endParaRPr lang="en-US" sz="7200" b="1" u="sng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Solve linear inequalities by using addition.</a:t>
            </a:r>
          </a:p>
          <a:p>
            <a:r>
              <a:rPr lang="en-US" sz="5400" dirty="0" smtClean="0"/>
              <a:t>Solve linear inequalities by using subtraction.</a:t>
            </a:r>
          </a:p>
        </p:txBody>
      </p:sp>
    </p:spTree>
    <p:extLst>
      <p:ext uri="{BB962C8B-B14F-4D97-AF65-F5344CB8AC3E}">
        <p14:creationId xmlns:p14="http://schemas.microsoft.com/office/powerpoint/2010/main" val="172042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u="sng" dirty="0" smtClean="0"/>
              <a:t>Review Graphing Inequalities</a:t>
            </a:r>
            <a:endParaRPr lang="en-US" sz="5400" b="1" u="sng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640814"/>
              </p:ext>
            </p:extLst>
          </p:nvPr>
        </p:nvGraphicFramePr>
        <p:xfrm>
          <a:off x="1593850" y="1600200"/>
          <a:ext cx="9782176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1088"/>
                <a:gridCol w="4891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x</a:t>
                      </a:r>
                      <a:r>
                        <a:rPr lang="en-US" sz="5400" b="1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&gt; 2</a:t>
                      </a:r>
                    </a:p>
                    <a:p>
                      <a:pPr algn="ctr"/>
                      <a:endParaRPr lang="en-US" sz="5400" b="1" baseline="0" dirty="0" smtClean="0">
                        <a:latin typeface="+mj-lt"/>
                      </a:endParaRPr>
                    </a:p>
                    <a:p>
                      <a:pPr algn="ctr"/>
                      <a:endParaRPr lang="en-US" sz="5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FFFF00"/>
                          </a:solidFill>
                          <a:latin typeface="+mj-lt"/>
                        </a:rPr>
                        <a:t>x</a:t>
                      </a:r>
                      <a:r>
                        <a:rPr lang="en-US" sz="5400" b="1" baseline="0" dirty="0" smtClean="0">
                          <a:solidFill>
                            <a:srgbClr val="FFFF00"/>
                          </a:solidFill>
                          <a:latin typeface="+mj-lt"/>
                        </a:rPr>
                        <a:t> </a:t>
                      </a:r>
                      <a:r>
                        <a:rPr lang="en-US" sz="5400" b="1" dirty="0" smtClean="0">
                          <a:solidFill>
                            <a:srgbClr val="FFFF00"/>
                          </a:solidFill>
                          <a:latin typeface="+mj-lt"/>
                        </a:rPr>
                        <a:t>&lt; 2</a:t>
                      </a:r>
                      <a:endParaRPr lang="en-US" sz="5400" b="1" dirty="0">
                        <a:solidFill>
                          <a:srgbClr val="FFFF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7030A0"/>
                          </a:solidFill>
                          <a:latin typeface="+mj-lt"/>
                        </a:rPr>
                        <a:t>x</a:t>
                      </a:r>
                      <a:r>
                        <a:rPr lang="en-US" sz="5400" b="1" baseline="0" dirty="0" smtClean="0">
                          <a:solidFill>
                            <a:srgbClr val="7030A0"/>
                          </a:solidFill>
                          <a:latin typeface="+mj-lt"/>
                        </a:rPr>
                        <a:t> </a:t>
                      </a:r>
                      <a:r>
                        <a:rPr lang="en-US" sz="5400" b="1" dirty="0" smtClean="0">
                          <a:solidFill>
                            <a:srgbClr val="7030A0"/>
                          </a:solidFill>
                          <a:latin typeface="+mj-lt"/>
                        </a:rPr>
                        <a:t>≥ 2</a:t>
                      </a:r>
                    </a:p>
                    <a:p>
                      <a:pPr algn="ctr"/>
                      <a:endParaRPr lang="en-US" sz="5400" b="1" dirty="0" smtClean="0">
                        <a:latin typeface="+mj-lt"/>
                      </a:endParaRPr>
                    </a:p>
                    <a:p>
                      <a:pPr algn="ctr"/>
                      <a:endParaRPr lang="en-US" sz="5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x ≤</a:t>
                      </a:r>
                      <a:r>
                        <a:rPr lang="en-US" sz="5400" b="1" baseline="0" dirty="0" smtClean="0">
                          <a:solidFill>
                            <a:srgbClr val="0070C0"/>
                          </a:solidFill>
                          <a:latin typeface="+mj-lt"/>
                        </a:rPr>
                        <a:t> 2</a:t>
                      </a:r>
                      <a:endParaRPr lang="en-US" sz="5400" b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78"/>
          <a:stretch/>
        </p:blipFill>
        <p:spPr>
          <a:xfrm>
            <a:off x="1519601" y="3352800"/>
            <a:ext cx="4965235" cy="606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78"/>
          <a:stretch/>
        </p:blipFill>
        <p:spPr>
          <a:xfrm>
            <a:off x="6559085" y="3335200"/>
            <a:ext cx="4965235" cy="606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78"/>
          <a:stretch/>
        </p:blipFill>
        <p:spPr>
          <a:xfrm>
            <a:off x="1367405" y="5894825"/>
            <a:ext cx="4965235" cy="6068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78"/>
          <a:stretch/>
        </p:blipFill>
        <p:spPr>
          <a:xfrm>
            <a:off x="6637236" y="5859625"/>
            <a:ext cx="4965235" cy="6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8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812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/>
              <a:t>x – 45 </a:t>
            </a:r>
            <a:r>
              <a:rPr lang="en-US" sz="6000" b="1" dirty="0" smtClean="0">
                <a:latin typeface="Calibri" panose="020F0502020204030204" pitchFamily="34" charset="0"/>
              </a:rPr>
              <a:t>≤ 13</a:t>
            </a:r>
            <a:endParaRPr lang="en-US" sz="6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9925801"/>
              </p:ext>
            </p:extLst>
          </p:nvPr>
        </p:nvGraphicFramePr>
        <p:xfrm>
          <a:off x="1594061" y="1143000"/>
          <a:ext cx="9782176" cy="4191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91088"/>
                <a:gridCol w="4891088"/>
              </a:tblGrid>
              <a:tr h="4191000"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/>
                        <a:t>Solve</a:t>
                      </a:r>
                      <a:endParaRPr lang="en-US" sz="2800" u="sng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/>
                        <a:t>Check (Provide Evidence)</a:t>
                      </a:r>
                      <a:endParaRPr lang="en-US" sz="2800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32012" y="5486400"/>
            <a:ext cx="8991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Represent the solution on a number line.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78"/>
          <a:stretch/>
        </p:blipFill>
        <p:spPr>
          <a:xfrm>
            <a:off x="3198812" y="5940862"/>
            <a:ext cx="6858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9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 smtClean="0"/>
              <a:t>Set-Builder Notation</a:t>
            </a:r>
            <a:r>
              <a:rPr lang="en-US" sz="4800" b="1" dirty="0" smtClean="0"/>
              <a:t>	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 more </a:t>
            </a:r>
            <a:r>
              <a:rPr lang="en-US" sz="4800" b="1" dirty="0" smtClean="0">
                <a:solidFill>
                  <a:srgbClr val="0070C0"/>
                </a:solidFill>
              </a:rPr>
              <a:t>concise</a:t>
            </a:r>
            <a:r>
              <a:rPr lang="en-US" sz="4800" dirty="0" smtClean="0"/>
              <a:t> way of writing a solution set.</a:t>
            </a:r>
          </a:p>
          <a:p>
            <a:r>
              <a:rPr lang="en-US" sz="4800" dirty="0" smtClean="0"/>
              <a:t>{</a:t>
            </a:r>
            <a:r>
              <a:rPr lang="en-US" sz="4000" dirty="0" err="1"/>
              <a:t>x</a:t>
            </a:r>
            <a:r>
              <a:rPr lang="en-US" sz="4800" dirty="0" err="1" smtClean="0">
                <a:latin typeface="Calibri" panose="020F0502020204030204" pitchFamily="34" charset="0"/>
              </a:rPr>
              <a:t>│x</a:t>
            </a:r>
            <a:r>
              <a:rPr lang="en-US" sz="4800" dirty="0" smtClean="0">
                <a:latin typeface="Calibri" panose="020F0502020204030204" pitchFamily="34" charset="0"/>
              </a:rPr>
              <a:t> ≤58}</a:t>
            </a:r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8071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Solve</a:t>
            </a:r>
            <a:r>
              <a:rPr lang="en-US" sz="4000" dirty="0" smtClean="0"/>
              <a:t> and </a:t>
            </a:r>
            <a:r>
              <a:rPr lang="en-US" sz="4000" b="1" dirty="0" smtClean="0">
                <a:solidFill>
                  <a:srgbClr val="0070C0"/>
                </a:solidFill>
              </a:rPr>
              <a:t>Graph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the following inequalities: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3436" y="1600200"/>
            <a:ext cx="9782801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/>
              <a:t>1) a + 4 &lt; 2</a:t>
            </a:r>
          </a:p>
          <a:p>
            <a:pPr marL="0" indent="0">
              <a:buNone/>
            </a:pPr>
            <a:r>
              <a:rPr lang="en-US" sz="6000" b="1" dirty="0" smtClean="0">
                <a:solidFill>
                  <a:srgbClr val="7030A0"/>
                </a:solidFill>
              </a:rPr>
              <a:t>2) 9 </a:t>
            </a:r>
            <a:r>
              <a:rPr lang="en-US" sz="6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≤ b + 4 </a:t>
            </a:r>
          </a:p>
          <a:p>
            <a:pPr marL="0" indent="0">
              <a:buNone/>
            </a:pPr>
            <a:r>
              <a:rPr lang="en-US" sz="6000" b="1" dirty="0" smtClean="0">
                <a:latin typeface="Calibri" panose="020F0502020204030204" pitchFamily="34" charset="0"/>
              </a:rPr>
              <a:t>3) y – 2.5 &gt; 3.1</a:t>
            </a:r>
          </a:p>
          <a:p>
            <a:pPr marL="0" indent="0">
              <a:buNone/>
            </a:pPr>
            <a:r>
              <a:rPr lang="en-US" sz="6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4) 12 ≥ y - 9</a:t>
            </a:r>
            <a:endParaRPr lang="en-US" sz="60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8412" y="1828800"/>
            <a:ext cx="388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dirty="0" smtClean="0"/>
              <a:t>{</a:t>
            </a:r>
            <a:r>
              <a:rPr lang="en-US" sz="2400" dirty="0" err="1" smtClean="0"/>
              <a:t>a</a:t>
            </a:r>
            <a:r>
              <a:rPr lang="en-US" sz="2400" dirty="0" err="1" smtClean="0">
                <a:latin typeface="Calibri" panose="020F0502020204030204" pitchFamily="34" charset="0"/>
              </a:rPr>
              <a:t>│a</a:t>
            </a:r>
            <a:r>
              <a:rPr lang="en-US" sz="2400" dirty="0" smtClean="0">
                <a:latin typeface="Calibri" panose="020F0502020204030204" pitchFamily="34" charset="0"/>
              </a:rPr>
              <a:t> &lt; -2}</a:t>
            </a:r>
          </a:p>
          <a:p>
            <a:pPr marL="342900" indent="-342900">
              <a:buFontTx/>
              <a:buAutoNum type="arabicParenR"/>
            </a:pPr>
            <a:r>
              <a:rPr lang="en-US" sz="2400" dirty="0" smtClean="0"/>
              <a:t>{</a:t>
            </a:r>
            <a:r>
              <a:rPr lang="en-US" sz="2400" dirty="0" err="1" smtClean="0"/>
              <a:t>b</a:t>
            </a:r>
            <a:r>
              <a:rPr lang="en-US" sz="2400" dirty="0" err="1" smtClean="0">
                <a:latin typeface="Calibri" panose="020F0502020204030204" pitchFamily="34" charset="0"/>
              </a:rPr>
              <a:t>│b</a:t>
            </a:r>
            <a:r>
              <a:rPr lang="en-US" sz="2400" dirty="0" smtClean="0">
                <a:latin typeface="Calibri" panose="020F0502020204030204" pitchFamily="34" charset="0"/>
              </a:rPr>
              <a:t> ≥ 5}</a:t>
            </a:r>
          </a:p>
          <a:p>
            <a:pPr marL="342900" indent="-342900">
              <a:buFontTx/>
              <a:buAutoNum type="arabicParenR"/>
            </a:pPr>
            <a:r>
              <a:rPr lang="en-US" sz="2400" dirty="0" smtClean="0"/>
              <a:t>{</a:t>
            </a:r>
            <a:r>
              <a:rPr lang="en-US" sz="2400" dirty="0" err="1" smtClean="0"/>
              <a:t>y</a:t>
            </a:r>
            <a:r>
              <a:rPr lang="en-US" sz="2400" dirty="0" err="1" smtClean="0">
                <a:latin typeface="Calibri" panose="020F0502020204030204" pitchFamily="34" charset="0"/>
              </a:rPr>
              <a:t>│y</a:t>
            </a:r>
            <a:r>
              <a:rPr lang="en-US" sz="2400" dirty="0" smtClean="0">
                <a:latin typeface="Calibri" panose="020F0502020204030204" pitchFamily="34" charset="0"/>
              </a:rPr>
              <a:t> &gt; 5.6}</a:t>
            </a:r>
          </a:p>
          <a:p>
            <a:pPr marL="342900" indent="-342900">
              <a:buFontTx/>
              <a:buAutoNum type="arabicParenR"/>
            </a:pPr>
            <a:r>
              <a:rPr lang="en-US" sz="2400" dirty="0" smtClean="0"/>
              <a:t>{</a:t>
            </a:r>
            <a:r>
              <a:rPr lang="en-US" sz="2400" dirty="0" err="1" smtClean="0"/>
              <a:t>y</a:t>
            </a:r>
            <a:r>
              <a:rPr lang="en-US" sz="2400" dirty="0" err="1" smtClean="0">
                <a:latin typeface="Calibri" panose="020F0502020204030204" pitchFamily="34" charset="0"/>
              </a:rPr>
              <a:t>│y</a:t>
            </a:r>
            <a:r>
              <a:rPr lang="en-US" sz="2400" dirty="0" smtClean="0">
                <a:latin typeface="Calibri" panose="020F0502020204030204" pitchFamily="34" charset="0"/>
              </a:rPr>
              <a:t> ≤ 21}</a:t>
            </a:r>
            <a:endParaRPr lang="en-US" sz="2400" dirty="0">
              <a:latin typeface="Calibri" panose="020F0502020204030204" pitchFamily="34" charset="0"/>
            </a:endParaRPr>
          </a:p>
          <a:p>
            <a:pPr marL="342900" indent="-342900">
              <a:buFontTx/>
              <a:buAutoNum type="arabicParenR"/>
            </a:pPr>
            <a:endParaRPr lang="en-US" sz="2400" dirty="0">
              <a:latin typeface="Calibri" panose="020F0502020204030204" pitchFamily="34" charset="0"/>
            </a:endParaRPr>
          </a:p>
          <a:p>
            <a:pPr marL="342900" indent="-342900">
              <a:buFontTx/>
              <a:buAutoNum type="arabicParenR"/>
            </a:pPr>
            <a:endParaRPr lang="en-US" sz="2400" dirty="0">
              <a:latin typeface="Calibri" panose="020F0502020204030204" pitchFamily="34" charset="0"/>
            </a:endParaRPr>
          </a:p>
          <a:p>
            <a:pPr marL="342900" indent="-342900">
              <a:buAutoNum type="arabicParenR"/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73225" y="1405445"/>
            <a:ext cx="4267200" cy="3429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79612" y="55626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Caution: the purple problems have a trick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12" y="5204722"/>
            <a:ext cx="1085088" cy="108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4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u="sng" dirty="0" smtClean="0">
                <a:latin typeface="Eras Bold ITC" panose="020B0907030504020204" pitchFamily="34" charset="0"/>
              </a:rPr>
              <a:t>Inequalities</a:t>
            </a:r>
            <a:endParaRPr lang="en-US" sz="4800" u="sng" dirty="0">
              <a:latin typeface="Eras Bold ITC" panose="020B0907030504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48932"/>
              </p:ext>
            </p:extLst>
          </p:nvPr>
        </p:nvGraphicFramePr>
        <p:xfrm>
          <a:off x="1217610" y="1600200"/>
          <a:ext cx="10158416" cy="176784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539604"/>
                <a:gridCol w="2539604"/>
                <a:gridCol w="2539604"/>
                <a:gridCol w="25396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&lt;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&gt;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≤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≥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Less than</a:t>
                      </a:r>
                    </a:p>
                    <a:p>
                      <a:r>
                        <a:rPr lang="en-US" dirty="0" smtClean="0"/>
                        <a:t>Fewer</a:t>
                      </a:r>
                      <a:r>
                        <a:rPr lang="en-US" baseline="0" dirty="0" smtClean="0"/>
                        <a:t> than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Greater than</a:t>
                      </a:r>
                    </a:p>
                    <a:p>
                      <a:r>
                        <a:rPr lang="en-US" dirty="0" smtClean="0"/>
                        <a:t>More than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 most </a:t>
                      </a:r>
                    </a:p>
                    <a:p>
                      <a:r>
                        <a:rPr lang="en-US" dirty="0" smtClean="0"/>
                        <a:t>No more than</a:t>
                      </a:r>
                    </a:p>
                    <a:p>
                      <a:r>
                        <a:rPr lang="en-US" dirty="0" smtClean="0"/>
                        <a:t>Less than or equal 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 least</a:t>
                      </a:r>
                    </a:p>
                    <a:p>
                      <a:r>
                        <a:rPr lang="en-US" dirty="0" smtClean="0"/>
                        <a:t>No less than </a:t>
                      </a:r>
                    </a:p>
                    <a:p>
                      <a:r>
                        <a:rPr lang="en-US" dirty="0" smtClean="0"/>
                        <a:t>Greater than or equal to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4812" y="3733800"/>
            <a:ext cx="92202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7B2D5A"/>
                </a:solidFill>
              </a:rPr>
              <a:t>Write and solve an inequality. </a:t>
            </a:r>
          </a:p>
          <a:p>
            <a:pPr marL="342900" indent="-342900">
              <a:buAutoNum type="arabicParenR"/>
            </a:pPr>
            <a:r>
              <a:rPr lang="en-US" sz="3200" dirty="0" smtClean="0"/>
              <a:t> Four times a number is no more than three times that number plus eight.</a:t>
            </a:r>
          </a:p>
          <a:p>
            <a:endParaRPr lang="en-US" sz="3200" dirty="0"/>
          </a:p>
          <a:p>
            <a:pPr algn="ctr"/>
            <a:r>
              <a:rPr lang="en-US" sz="3200" dirty="0" smtClean="0"/>
              <a:t>4n </a:t>
            </a:r>
            <a:r>
              <a:rPr lang="en-US" sz="3200" dirty="0" smtClean="0">
                <a:latin typeface="Calibri" panose="020F0502020204030204" pitchFamily="34" charset="0"/>
              </a:rPr>
              <a:t>≤ 3n + 8</a:t>
            </a:r>
          </a:p>
          <a:p>
            <a:pPr algn="ctr"/>
            <a:r>
              <a:rPr lang="en-US" sz="3200" dirty="0" smtClean="0">
                <a:latin typeface="Calibri" panose="020F0502020204030204" pitchFamily="34" charset="0"/>
              </a:rPr>
              <a:t>{</a:t>
            </a:r>
            <a:r>
              <a:rPr lang="en-US" sz="3200" dirty="0" err="1" smtClean="0">
                <a:latin typeface="Calibri" panose="020F0502020204030204" pitchFamily="34" charset="0"/>
              </a:rPr>
              <a:t>n│n</a:t>
            </a:r>
            <a:r>
              <a:rPr lang="en-US" sz="3200" dirty="0" smtClean="0">
                <a:latin typeface="Calibri" panose="020F0502020204030204" pitchFamily="34" charset="0"/>
              </a:rPr>
              <a:t> ≤8} </a:t>
            </a:r>
            <a:endParaRPr lang="en-US" sz="3200" dirty="0" smtClean="0"/>
          </a:p>
          <a:p>
            <a:pPr marL="342900" indent="-342900">
              <a:buAutoNum type="arabicParenR"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837112" y="5791200"/>
            <a:ext cx="2895600" cy="1066800"/>
          </a:xfrm>
          <a:prstGeom prst="roundRect">
            <a:avLst/>
          </a:prstGeom>
          <a:solidFill>
            <a:srgbClr val="7B2D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0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u="sng" dirty="0" smtClean="0">
                <a:latin typeface="Eras Bold ITC" panose="020B0907030504020204" pitchFamily="34" charset="0"/>
              </a:rPr>
              <a:t>Inequalities</a:t>
            </a:r>
            <a:endParaRPr lang="en-US" sz="4800" u="sng" dirty="0">
              <a:latin typeface="Eras Bold ITC" panose="020B0907030504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17610" y="1600200"/>
          <a:ext cx="10158416" cy="176784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539604"/>
                <a:gridCol w="2539604"/>
                <a:gridCol w="2539604"/>
                <a:gridCol w="25396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&lt;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&gt;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≤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≥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Less than</a:t>
                      </a:r>
                    </a:p>
                    <a:p>
                      <a:r>
                        <a:rPr lang="en-US" dirty="0" smtClean="0"/>
                        <a:t>Fewer</a:t>
                      </a:r>
                      <a:r>
                        <a:rPr lang="en-US" baseline="0" dirty="0" smtClean="0"/>
                        <a:t> than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Greater than</a:t>
                      </a:r>
                    </a:p>
                    <a:p>
                      <a:r>
                        <a:rPr lang="en-US" dirty="0" smtClean="0"/>
                        <a:t>More than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 most </a:t>
                      </a:r>
                    </a:p>
                    <a:p>
                      <a:r>
                        <a:rPr lang="en-US" dirty="0" smtClean="0"/>
                        <a:t>No more than</a:t>
                      </a:r>
                    </a:p>
                    <a:p>
                      <a:r>
                        <a:rPr lang="en-US" dirty="0" smtClean="0"/>
                        <a:t>Less than or equal 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 least</a:t>
                      </a:r>
                    </a:p>
                    <a:p>
                      <a:r>
                        <a:rPr lang="en-US" dirty="0" smtClean="0"/>
                        <a:t>No less than </a:t>
                      </a:r>
                    </a:p>
                    <a:p>
                      <a:r>
                        <a:rPr lang="en-US" dirty="0" smtClean="0"/>
                        <a:t>Greater than or equal to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4812" y="3733800"/>
            <a:ext cx="92202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7B2D5A"/>
                </a:solidFill>
              </a:rPr>
              <a:t>Write and solve an inequality. </a:t>
            </a:r>
          </a:p>
          <a:p>
            <a:pPr marL="342900" indent="-342900">
              <a:buAutoNum type="arabicParenR"/>
            </a:pPr>
            <a:r>
              <a:rPr lang="en-US" sz="3200" dirty="0" smtClean="0"/>
              <a:t> Seven times a number is greater than six times that number minus two.</a:t>
            </a:r>
          </a:p>
          <a:p>
            <a:endParaRPr lang="en-US" sz="3200" dirty="0"/>
          </a:p>
          <a:p>
            <a:pPr algn="ctr"/>
            <a:r>
              <a:rPr lang="en-US" sz="3200" dirty="0" smtClean="0"/>
              <a:t>7a </a:t>
            </a:r>
            <a:r>
              <a:rPr lang="en-US" sz="3200" dirty="0">
                <a:latin typeface="Calibri" panose="020F0502020204030204" pitchFamily="34" charset="0"/>
              </a:rPr>
              <a:t>&gt;</a:t>
            </a:r>
            <a:r>
              <a:rPr lang="en-US" sz="3200" dirty="0" smtClean="0">
                <a:latin typeface="Calibri" panose="020F0502020204030204" pitchFamily="34" charset="0"/>
              </a:rPr>
              <a:t> 6a - 2</a:t>
            </a:r>
          </a:p>
          <a:p>
            <a:pPr algn="ctr"/>
            <a:r>
              <a:rPr lang="en-US" sz="3200" dirty="0" smtClean="0">
                <a:latin typeface="Calibri" panose="020F0502020204030204" pitchFamily="34" charset="0"/>
              </a:rPr>
              <a:t>{</a:t>
            </a:r>
            <a:r>
              <a:rPr lang="en-US" sz="3200" dirty="0" err="1">
                <a:latin typeface="Calibri" panose="020F0502020204030204" pitchFamily="34" charset="0"/>
              </a:rPr>
              <a:t>a</a:t>
            </a:r>
            <a:r>
              <a:rPr lang="en-US" sz="3200" dirty="0" err="1" smtClean="0">
                <a:latin typeface="Calibri" panose="020F0502020204030204" pitchFamily="34" charset="0"/>
              </a:rPr>
              <a:t>│</a:t>
            </a:r>
            <a:r>
              <a:rPr lang="en-US" sz="3200" dirty="0" err="1">
                <a:latin typeface="Calibri" panose="020F0502020204030204" pitchFamily="34" charset="0"/>
              </a:rPr>
              <a:t>a</a:t>
            </a:r>
            <a:r>
              <a:rPr lang="en-US" sz="3200" dirty="0" smtClean="0">
                <a:latin typeface="Calibri" panose="020F0502020204030204" pitchFamily="34" charset="0"/>
              </a:rPr>
              <a:t> &gt; -2} </a:t>
            </a:r>
            <a:endParaRPr lang="en-US" sz="3200" dirty="0" smtClean="0"/>
          </a:p>
          <a:p>
            <a:pPr marL="342900" indent="-342900">
              <a:buAutoNum type="arabicParenR"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951412" y="5766816"/>
            <a:ext cx="2895600" cy="1066800"/>
          </a:xfrm>
          <a:prstGeom prst="roundRect">
            <a:avLst/>
          </a:prstGeom>
          <a:solidFill>
            <a:srgbClr val="7B2D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0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736600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7030A0"/>
                </a:solidFill>
              </a:rPr>
              <a:t>Math Mind Growth</a:t>
            </a:r>
            <a:endParaRPr lang="en-US" b="1" u="sng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786" t="13333" r="9506" b="15000"/>
          <a:stretch/>
        </p:blipFill>
        <p:spPr>
          <a:xfrm>
            <a:off x="227012" y="920497"/>
            <a:ext cx="8698992" cy="5754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811" y="152401"/>
            <a:ext cx="2092029" cy="13075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18612" y="2133600"/>
            <a:ext cx="2168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All evens on this page.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48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th 16x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0C675A-9AD3-40BB-AC57-0E9EFA3E4F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Math education presentation with Pi  (widescreen)</Template>
  <TotalTime>0</TotalTime>
  <Words>294</Words>
  <Application>Microsoft Office PowerPoint</Application>
  <PresentationFormat>Custom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Eras Bold ITC</vt:lpstr>
      <vt:lpstr>Euphemia</vt:lpstr>
      <vt:lpstr>Math 16x9</vt:lpstr>
      <vt:lpstr>Inequalities</vt:lpstr>
      <vt:lpstr>Objectives</vt:lpstr>
      <vt:lpstr>Review Graphing Inequalities</vt:lpstr>
      <vt:lpstr>x – 45 ≤ 13</vt:lpstr>
      <vt:lpstr>Set-Builder Notation </vt:lpstr>
      <vt:lpstr>Solve and Graph  the following inequalities:</vt:lpstr>
      <vt:lpstr>Inequalities</vt:lpstr>
      <vt:lpstr>Inequalities</vt:lpstr>
      <vt:lpstr>Math Mind Growth</vt:lpstr>
      <vt:lpstr>Math Mind Growth Continued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2017-01-19T14:00:13Z</dcterms:created>
  <dcterms:modified xsi:type="dcterms:W3CDTF">2017-01-19T15:38:03Z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TC027879479991</vt:lpwstr>
  </property>
</Properties>
</file>